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93" r:id="rId3"/>
    <p:sldId id="262" r:id="rId4"/>
    <p:sldId id="326" r:id="rId5"/>
    <p:sldId id="332" r:id="rId6"/>
    <p:sldId id="289" r:id="rId7"/>
    <p:sldId id="270" r:id="rId8"/>
    <p:sldId id="330" r:id="rId9"/>
    <p:sldId id="325" r:id="rId10"/>
    <p:sldId id="327" r:id="rId11"/>
    <p:sldId id="320" r:id="rId12"/>
    <p:sldId id="321" r:id="rId13"/>
    <p:sldId id="297" r:id="rId14"/>
    <p:sldId id="278" r:id="rId15"/>
    <p:sldId id="277" r:id="rId16"/>
    <p:sldId id="291" r:id="rId17"/>
    <p:sldId id="312" r:id="rId18"/>
    <p:sldId id="280" r:id="rId19"/>
    <p:sldId id="314" r:id="rId20"/>
    <p:sldId id="319" r:id="rId21"/>
    <p:sldId id="282" r:id="rId22"/>
    <p:sldId id="311" r:id="rId23"/>
    <p:sldId id="316" r:id="rId24"/>
    <p:sldId id="285" r:id="rId25"/>
    <p:sldId id="302" r:id="rId26"/>
    <p:sldId id="301" r:id="rId27"/>
    <p:sldId id="334" r:id="rId28"/>
    <p:sldId id="323" r:id="rId29"/>
    <p:sldId id="283" r:id="rId30"/>
    <p:sldId id="310" r:id="rId31"/>
    <p:sldId id="333" r:id="rId32"/>
    <p:sldId id="331" r:id="rId33"/>
    <p:sldId id="287" r:id="rId34"/>
    <p:sldId id="288" r:id="rId35"/>
    <p:sldId id="337" r:id="rId36"/>
    <p:sldId id="336" r:id="rId37"/>
    <p:sldId id="279" r:id="rId38"/>
    <p:sldId id="272" r:id="rId39"/>
  </p:sldIdLst>
  <p:sldSz cx="12192000" cy="6858000"/>
  <p:notesSz cx="6799263" cy="9929813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CF9CD0D-680A-4226-8BE2-D662029C07A1}">
          <p14:sldIdLst>
            <p14:sldId id="256"/>
            <p14:sldId id="293"/>
            <p14:sldId id="262"/>
            <p14:sldId id="326"/>
            <p14:sldId id="332"/>
            <p14:sldId id="289"/>
            <p14:sldId id="270"/>
            <p14:sldId id="330"/>
            <p14:sldId id="325"/>
            <p14:sldId id="327"/>
            <p14:sldId id="320"/>
            <p14:sldId id="321"/>
            <p14:sldId id="297"/>
            <p14:sldId id="278"/>
            <p14:sldId id="277"/>
            <p14:sldId id="291"/>
            <p14:sldId id="312"/>
            <p14:sldId id="280"/>
            <p14:sldId id="314"/>
            <p14:sldId id="319"/>
            <p14:sldId id="282"/>
            <p14:sldId id="311"/>
            <p14:sldId id="316"/>
            <p14:sldId id="285"/>
            <p14:sldId id="302"/>
            <p14:sldId id="301"/>
            <p14:sldId id="334"/>
            <p14:sldId id="323"/>
            <p14:sldId id="283"/>
            <p14:sldId id="310"/>
            <p14:sldId id="333"/>
            <p14:sldId id="331"/>
            <p14:sldId id="287"/>
            <p14:sldId id="288"/>
            <p14:sldId id="337"/>
            <p14:sldId id="336"/>
          </p14:sldIdLst>
        </p14:section>
        <p14:section name="Spatial Grazing" id="{E09FB9CF-4F0A-4853-AE91-ADA898D859AD}">
          <p14:sldIdLst>
            <p14:sldId id="279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8470"/>
    <a:srgbClr val="3F6C2E"/>
    <a:srgbClr val="FFFFFF"/>
    <a:srgbClr val="2A4765"/>
    <a:srgbClr val="F1F5F3"/>
    <a:srgbClr val="FFB521"/>
    <a:srgbClr val="AFFFBE"/>
    <a:srgbClr val="FFD2CD"/>
    <a:srgbClr val="2C2821"/>
    <a:srgbClr val="FFF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4632" autoAdjust="0"/>
  </p:normalViewPr>
  <p:slideViewPr>
    <p:cSldViewPr snapToGrid="0">
      <p:cViewPr varScale="1">
        <p:scale>
          <a:sx n="79" d="100"/>
          <a:sy n="79" d="100"/>
        </p:scale>
        <p:origin x="100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35" d="100"/>
          <a:sy n="135" d="100"/>
        </p:scale>
        <p:origin x="4644" y="120"/>
      </p:cViewPr>
      <p:guideLst>
        <p:guide orient="horz" pos="3128"/>
        <p:guide pos="214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47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51342" y="0"/>
            <a:ext cx="2946347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BDAB39-AD3D-4969-BBF3-48ACCDC3116C}" type="datetimeFigureOut">
              <a:rPr lang="sv-SE" smtClean="0"/>
              <a:t>2024-03-31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4713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6347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26377-D2A5-4EA8-96B4-26E567EDB5C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64845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26377-D2A5-4EA8-96B4-26E567EDB5C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960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BDE92-D9FE-45FD-A8EB-FDC441A96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063C24-88D0-E5A9-7BD5-D77FE7460B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3C19D0-7FA9-838C-1161-F4D47D1335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7B75E7-F78A-D2FE-B94C-CF4E801454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26377-D2A5-4EA8-96B4-26E567EDB5C8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61153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1D0B2-EAD1-AE68-D6B1-1B594F972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D5CF80-5343-FC85-26B9-C1741D32EA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2A3759-C526-D995-6424-EDF592C0A7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30963C-39E8-9C36-234C-86A2964729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26377-D2A5-4EA8-96B4-26E567EDB5C8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76637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26377-D2A5-4EA8-96B4-26E567EDB5C8}" type="slidenum">
              <a:rPr lang="sv-SE" smtClean="0"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45474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94421-DB8A-7061-7931-F90BC251A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DECC54-E796-7E7B-6963-28423A59E0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175DE9-32D6-5062-17FA-B85800FD80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20BF5-13C6-0824-99CF-729257312C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26377-D2A5-4EA8-96B4-26E567EDB5C8}" type="slidenum">
              <a:rPr lang="sv-SE" smtClean="0"/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83755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C583E-984B-0293-E6E2-4886E0B21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CC321E-E422-35D8-ED3B-E7AF7E25EB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794155-5552-4E7A-33A5-1A17898688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2C456-711D-28B9-2502-361EF1D9D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26377-D2A5-4EA8-96B4-26E567EDB5C8}" type="slidenum">
              <a:rPr lang="sv-SE" smtClean="0"/>
              <a:t>26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83596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26377-D2A5-4EA8-96B4-26E567EDB5C8}" type="slidenum">
              <a:rPr lang="sv-SE" smtClean="0"/>
              <a:t>29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27104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Umeå University logotype">
            <a:extLst>
              <a:ext uri="{FF2B5EF4-FFF2-40B4-BE49-F238E27FC236}">
                <a16:creationId xmlns:a16="http://schemas.microsoft.com/office/drawing/2014/main" id="{7E57C8B5-EC70-D918-2EB5-A0FA5D39B3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5508" y="569702"/>
            <a:ext cx="2680985" cy="908039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05762F03-3ABF-C9FF-C569-C2402F2528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00" y="2015067"/>
            <a:ext cx="10969200" cy="1512480"/>
          </a:xfrm>
        </p:spPr>
        <p:txBody>
          <a:bodyPr anchor="b"/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  <a:endParaRPr lang="en-US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D6100D2-DFCF-EDD4-1637-CBF15E00227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00" y="3813054"/>
            <a:ext cx="10969200" cy="102271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  <a:endParaRPr lang="en-US" dirty="0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17B5F62B-F422-9B48-F7F7-AD094BC04D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2000" y="6086643"/>
            <a:ext cx="10969200" cy="491365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date, Unit/faculty/department/project, Name</a:t>
            </a:r>
          </a:p>
        </p:txBody>
      </p:sp>
    </p:spTree>
    <p:extLst>
      <p:ext uri="{BB962C8B-B14F-4D97-AF65-F5344CB8AC3E}">
        <p14:creationId xmlns:p14="http://schemas.microsoft.com/office/powerpoint/2010/main" val="2554023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icture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3581D8E0-AA1D-3978-88F8-7D53EDB5586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3200" cy="6858000"/>
          </a:xfrm>
          <a:custGeom>
            <a:avLst/>
            <a:gdLst>
              <a:gd name="connsiteX0" fmla="*/ 6383214 w 12193200"/>
              <a:gd name="connsiteY0" fmla="*/ 668215 h 6858000"/>
              <a:gd name="connsiteX1" fmla="*/ 6383214 w 12193200"/>
              <a:gd name="connsiteY1" fmla="*/ 5654675 h 6858000"/>
              <a:gd name="connsiteX2" fmla="*/ 11588265 w 12193200"/>
              <a:gd name="connsiteY2" fmla="*/ 5654675 h 6858000"/>
              <a:gd name="connsiteX3" fmla="*/ 11588265 w 12193200"/>
              <a:gd name="connsiteY3" fmla="*/ 668215 h 6858000"/>
              <a:gd name="connsiteX4" fmla="*/ 0 w 12193200"/>
              <a:gd name="connsiteY4" fmla="*/ 0 h 6858000"/>
              <a:gd name="connsiteX5" fmla="*/ 12193200 w 12193200"/>
              <a:gd name="connsiteY5" fmla="*/ 0 h 6858000"/>
              <a:gd name="connsiteX6" fmla="*/ 12193200 w 12193200"/>
              <a:gd name="connsiteY6" fmla="*/ 6858000 h 6858000"/>
              <a:gd name="connsiteX7" fmla="*/ 0 w 121932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3200" h="6858000">
                <a:moveTo>
                  <a:pt x="6383214" y="668215"/>
                </a:moveTo>
                <a:lnTo>
                  <a:pt x="6383214" y="5654675"/>
                </a:lnTo>
                <a:lnTo>
                  <a:pt x="11588265" y="5654675"/>
                </a:lnTo>
                <a:lnTo>
                  <a:pt x="11588265" y="668215"/>
                </a:lnTo>
                <a:close/>
                <a:moveTo>
                  <a:pt x="0" y="0"/>
                </a:moveTo>
                <a:lnTo>
                  <a:pt x="12193200" y="0"/>
                </a:lnTo>
                <a:lnTo>
                  <a:pt x="12193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80000" anchor="t" anchorCtr="0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to insert picture</a:t>
            </a:r>
            <a:endParaRPr lang="en-US" dirty="0"/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116BD677-BCDC-72C0-B958-072FF5B7FE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75212" y="992070"/>
            <a:ext cx="4655904" cy="1044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US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FC13C4F-7BC5-F6D9-18B5-D2A4CDACD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675367" y="2347478"/>
            <a:ext cx="4658187" cy="2988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Level two</a:t>
            </a:r>
          </a:p>
          <a:p>
            <a:pPr lvl="2"/>
            <a:r>
              <a:rPr lang="en-US"/>
              <a:t>Level three</a:t>
            </a:r>
          </a:p>
          <a:p>
            <a:pPr lvl="3"/>
            <a:r>
              <a:rPr lang="en-US"/>
              <a:t>Level four</a:t>
            </a:r>
          </a:p>
          <a:p>
            <a:pPr lvl="4"/>
            <a:r>
              <a:rPr lang="en-US"/>
              <a:t>Level five</a:t>
            </a:r>
            <a:endParaRPr lang="en-US" dirty="0"/>
          </a:p>
        </p:txBody>
      </p:sp>
      <p:sp>
        <p:nvSpPr>
          <p:cNvPr id="2" name="Platshållare för text 4">
            <a:extLst>
              <a:ext uri="{FF2B5EF4-FFF2-40B4-BE49-F238E27FC236}">
                <a16:creationId xmlns:a16="http://schemas.microsoft.com/office/drawing/2014/main" id="{9A7C34E6-316D-D6F7-4149-3AD149D706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5367" y="5401237"/>
            <a:ext cx="4658187" cy="190500"/>
          </a:xfrm>
        </p:spPr>
        <p:txBody>
          <a:bodyPr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/>
              <a:t>Click to add 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67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3581D8E0-AA1D-3978-88F8-7D53EDB5586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180000" anchor="ctr" anchorCtr="0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to insert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22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>
            <a:extLst>
              <a:ext uri="{FF2B5EF4-FFF2-40B4-BE49-F238E27FC236}">
                <a16:creationId xmlns:a16="http://schemas.microsoft.com/office/drawing/2014/main" id="{0F5FC61C-3894-5BF6-4A40-0C63B511CC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US" dirty="0"/>
          </a:p>
        </p:txBody>
      </p:sp>
      <p:sp>
        <p:nvSpPr>
          <p:cNvPr id="2" name="Platshållare för text 4">
            <a:extLst>
              <a:ext uri="{FF2B5EF4-FFF2-40B4-BE49-F238E27FC236}">
                <a16:creationId xmlns:a16="http://schemas.microsoft.com/office/drawing/2014/main" id="{5EC2EE70-7AED-4EF9-0B66-102959B660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07633" y="6231870"/>
            <a:ext cx="5473565" cy="190500"/>
          </a:xfrm>
        </p:spPr>
        <p:txBody>
          <a:bodyPr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/>
              <a:t>Click to add 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6399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4">
            <a:extLst>
              <a:ext uri="{FF2B5EF4-FFF2-40B4-BE49-F238E27FC236}">
                <a16:creationId xmlns:a16="http://schemas.microsoft.com/office/drawing/2014/main" id="{B287543C-22C6-5979-5BEA-DDC89488B6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07633" y="6231870"/>
            <a:ext cx="5473565" cy="190500"/>
          </a:xfrm>
        </p:spPr>
        <p:txBody>
          <a:bodyPr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/>
              <a:t>Click to add 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0989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ivider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>
            <a:extLst>
              <a:ext uri="{FF2B5EF4-FFF2-40B4-BE49-F238E27FC236}">
                <a16:creationId xmlns:a16="http://schemas.microsoft.com/office/drawing/2014/main" id="{7E57C8B5-EC70-D918-2EB5-A0FA5D39B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1252" y="5493394"/>
            <a:ext cx="2409496" cy="816087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05762F03-3ABF-C9FF-C569-C2402F2528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00" y="773723"/>
            <a:ext cx="10969200" cy="2215662"/>
          </a:xfrm>
        </p:spPr>
        <p:txBody>
          <a:bodyPr anchor="b"/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  <a:endParaRPr lang="en-US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D6100D2-DFCF-EDD4-1637-CBF15E00227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00" y="3274892"/>
            <a:ext cx="10969200" cy="112126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317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ivider Pi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5762F03-3ABF-C9FF-C569-C2402F2528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00" y="773723"/>
            <a:ext cx="10969200" cy="2215662"/>
          </a:xfrm>
        </p:spPr>
        <p:txBody>
          <a:bodyPr anchor="b"/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title</a:t>
            </a:r>
            <a:endParaRPr lang="en-US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D6100D2-DFCF-EDD4-1637-CBF15E00227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00" y="3274892"/>
            <a:ext cx="10969200" cy="112126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  <a:endParaRPr lang="en-US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E788D49A-337C-E744-6FE8-70D62657F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2348" y="5492281"/>
            <a:ext cx="2408400" cy="81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873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ivider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5762F03-3ABF-C9FF-C569-C2402F2528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00" y="773723"/>
            <a:ext cx="10969200" cy="2215662"/>
          </a:xfrm>
        </p:spPr>
        <p:txBody>
          <a:bodyPr anchor="b"/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title</a:t>
            </a:r>
            <a:endParaRPr lang="en-US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D6100D2-DFCF-EDD4-1637-CBF15E00227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00" y="3274892"/>
            <a:ext cx="10969200" cy="112126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  <a:endParaRPr lang="en-US" dirty="0"/>
          </a:p>
        </p:txBody>
      </p:sp>
      <p:pic>
        <p:nvPicPr>
          <p:cNvPr id="4" name="Bildobjekt 5">
            <a:extLst>
              <a:ext uri="{FF2B5EF4-FFF2-40B4-BE49-F238E27FC236}">
                <a16:creationId xmlns:a16="http://schemas.microsoft.com/office/drawing/2014/main" id="{C6F4F3C2-3A02-4A17-50D3-F61448A42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2348" y="5492281"/>
            <a:ext cx="2408400" cy="81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6320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ivider Bei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5762F03-3ABF-C9FF-C569-C2402F2528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00" y="773723"/>
            <a:ext cx="10969200" cy="2215662"/>
          </a:xfrm>
        </p:spPr>
        <p:txBody>
          <a:bodyPr anchor="b"/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title</a:t>
            </a:r>
            <a:endParaRPr lang="en-US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D6100D2-DFCF-EDD4-1637-CBF15E00227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00" y="3274892"/>
            <a:ext cx="10969200" cy="112126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  <a:endParaRPr lang="en-US" dirty="0"/>
          </a:p>
        </p:txBody>
      </p:sp>
      <p:pic>
        <p:nvPicPr>
          <p:cNvPr id="4" name="Bildobjekt 5">
            <a:extLst>
              <a:ext uri="{FF2B5EF4-FFF2-40B4-BE49-F238E27FC236}">
                <a16:creationId xmlns:a16="http://schemas.microsoft.com/office/drawing/2014/main" id="{7EC3EAD6-269E-4FAC-6769-1F92EB54A5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2348" y="5492281"/>
            <a:ext cx="2408400" cy="81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314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ivider Gre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5762F03-3ABF-C9FF-C569-C2402F2528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00" y="773723"/>
            <a:ext cx="10969200" cy="2215662"/>
          </a:xfrm>
        </p:spPr>
        <p:txBody>
          <a:bodyPr anchor="b"/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title</a:t>
            </a:r>
            <a:endParaRPr lang="en-US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D6100D2-DFCF-EDD4-1637-CBF15E00227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00" y="3274892"/>
            <a:ext cx="10969200" cy="112126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  <a:endParaRPr lang="en-US" dirty="0"/>
          </a:p>
        </p:txBody>
      </p:sp>
      <p:pic>
        <p:nvPicPr>
          <p:cNvPr id="4" name="Bildobjekt 5">
            <a:extLst>
              <a:ext uri="{FF2B5EF4-FFF2-40B4-BE49-F238E27FC236}">
                <a16:creationId xmlns:a16="http://schemas.microsoft.com/office/drawing/2014/main" id="{4E726CB1-81EA-1F1C-3390-26C3DD504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2348" y="5492281"/>
            <a:ext cx="2408400" cy="81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7834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ivider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66368CA0-4F0D-9E8B-6BB5-BEEC3380C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05762F03-3ABF-C9FF-C569-C2402F2528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00" y="773723"/>
            <a:ext cx="10969200" cy="2215662"/>
          </a:xfrm>
        </p:spPr>
        <p:txBody>
          <a:bodyPr anchor="b"/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  <a:endParaRPr lang="en-US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D6100D2-DFCF-EDD4-1637-CBF15E00227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00" y="3274892"/>
            <a:ext cx="10969200" cy="112126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  <a:endParaRPr lang="en-US" dirty="0"/>
          </a:p>
        </p:txBody>
      </p:sp>
      <p:pic>
        <p:nvPicPr>
          <p:cNvPr id="5" name="Bildobjekt 9">
            <a:extLst>
              <a:ext uri="{FF2B5EF4-FFF2-40B4-BE49-F238E27FC236}">
                <a16:creationId xmlns:a16="http://schemas.microsoft.com/office/drawing/2014/main" id="{AA71E0E9-3391-DDB0-DC48-E539FEED2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1252" y="5493394"/>
            <a:ext cx="2409496" cy="81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654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Umesamisk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 descr="Umeå University logotype">
            <a:extLst>
              <a:ext uri="{FF2B5EF4-FFF2-40B4-BE49-F238E27FC236}">
                <a16:creationId xmlns:a16="http://schemas.microsoft.com/office/drawing/2014/main" id="{ECBEF057-6550-1C4D-827D-D342F3BF4E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6439" y="546400"/>
            <a:ext cx="3879122" cy="10080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05762F03-3ABF-C9FF-C569-C2402F2528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00" y="2015067"/>
            <a:ext cx="10969200" cy="1512480"/>
          </a:xfrm>
        </p:spPr>
        <p:txBody>
          <a:bodyPr anchor="b"/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  <a:endParaRPr lang="en-US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D6100D2-DFCF-EDD4-1637-CBF15E00227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00" y="3813054"/>
            <a:ext cx="10969200" cy="102271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  <a:endParaRPr lang="en-US" dirty="0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17B5F62B-F422-9B48-F7F7-AD094BC04D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2000" y="6086643"/>
            <a:ext cx="10969200" cy="491365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date, Unit/faculty/department/project, Name</a:t>
            </a:r>
          </a:p>
        </p:txBody>
      </p:sp>
    </p:spTree>
    <p:extLst>
      <p:ext uri="{BB962C8B-B14F-4D97-AF65-F5344CB8AC3E}">
        <p14:creationId xmlns:p14="http://schemas.microsoft.com/office/powerpoint/2010/main" val="38555865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5762F03-3ABF-C9FF-C569-C2402F2528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1400" y="2672760"/>
            <a:ext cx="10969200" cy="1512480"/>
          </a:xfrm>
        </p:spPr>
        <p:txBody>
          <a:bodyPr anchor="ctr" anchorCtr="0"/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end phrase</a:t>
            </a:r>
            <a:endParaRPr lang="en-US" dirty="0"/>
          </a:p>
        </p:txBody>
      </p:sp>
      <p:pic>
        <p:nvPicPr>
          <p:cNvPr id="3" name="Bildobjekt 9">
            <a:extLst>
              <a:ext uri="{FF2B5EF4-FFF2-40B4-BE49-F238E27FC236}">
                <a16:creationId xmlns:a16="http://schemas.microsoft.com/office/drawing/2014/main" id="{B465D418-5F6B-8712-5F6A-5FE83F046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5508" y="569702"/>
            <a:ext cx="2680985" cy="90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501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Umesamisk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>
            <a:extLst>
              <a:ext uri="{FF2B5EF4-FFF2-40B4-BE49-F238E27FC236}">
                <a16:creationId xmlns:a16="http://schemas.microsoft.com/office/drawing/2014/main" id="{ECBEF057-6550-1C4D-827D-D342F3BF4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6439" y="546400"/>
            <a:ext cx="3879122" cy="10080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05762F03-3ABF-C9FF-C569-C2402F2528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1400" y="2672760"/>
            <a:ext cx="10969200" cy="1512480"/>
          </a:xfrm>
        </p:spPr>
        <p:txBody>
          <a:bodyPr anchor="ctr" anchorCtr="0"/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end phrase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5261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089DD-B1F5-A7B3-4337-1DD116BBA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5B540-039B-4920-A122-E8DAF909F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D08DCF-1AE4-1CF5-1E93-2BA8C90DC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799F2-F7BD-4215-AD40-8C41F18E7CF9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67F90-5133-EF6A-191F-03A417082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A11EF-D8C4-BA82-B536-BA23129FD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63D7E-96C3-42F5-BD71-90DCDD2EA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30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B773354-CA18-33FB-CD86-1C0D593547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998" y="271101"/>
            <a:ext cx="10969200" cy="1044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67E17AE-4DB3-459F-5C7F-EE713AB1BDBD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487388F0-167D-78A4-482C-430C934172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07633" y="6231870"/>
            <a:ext cx="5473565" cy="190500"/>
          </a:xfrm>
        </p:spPr>
        <p:txBody>
          <a:bodyPr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/>
              <a:t>Click to add 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256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>
            <a:extLst>
              <a:ext uri="{FF2B5EF4-FFF2-40B4-BE49-F238E27FC236}">
                <a16:creationId xmlns:a16="http://schemas.microsoft.com/office/drawing/2014/main" id="{116BD677-BCDC-72C0-B958-072FF5B7FE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998" y="271101"/>
            <a:ext cx="10969200" cy="1044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US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FC13C4F-7BC5-F6D9-18B5-D2A4CDACD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12000" y="1620000"/>
            <a:ext cx="5040000" cy="4032000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Level two</a:t>
            </a:r>
          </a:p>
          <a:p>
            <a:pPr lvl="2"/>
            <a:r>
              <a:rPr lang="en-US"/>
              <a:t>Level three</a:t>
            </a:r>
          </a:p>
          <a:p>
            <a:pPr lvl="3"/>
            <a:r>
              <a:rPr lang="en-US"/>
              <a:t>Level four</a:t>
            </a:r>
          </a:p>
          <a:p>
            <a:pPr lvl="4"/>
            <a:r>
              <a:rPr lang="en-US"/>
              <a:t>Level five</a:t>
            </a:r>
            <a:endParaRPr lang="en-US" dirty="0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A13F041F-784B-F457-8AEC-FDF2AFB1FD1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541198" y="1620000"/>
            <a:ext cx="5040000" cy="4032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Level two</a:t>
            </a:r>
          </a:p>
          <a:p>
            <a:pPr lvl="2"/>
            <a:r>
              <a:rPr lang="en-US"/>
              <a:t>Level three</a:t>
            </a:r>
          </a:p>
          <a:p>
            <a:pPr lvl="3"/>
            <a:r>
              <a:rPr lang="en-US"/>
              <a:t>Level four</a:t>
            </a:r>
          </a:p>
          <a:p>
            <a:pPr lvl="4"/>
            <a:r>
              <a:rPr lang="en-US"/>
              <a:t>Level five</a:t>
            </a:r>
            <a:endParaRPr lang="en-US" dirty="0"/>
          </a:p>
        </p:txBody>
      </p:sp>
      <p:sp>
        <p:nvSpPr>
          <p:cNvPr id="2" name="Platshållare för text 4">
            <a:extLst>
              <a:ext uri="{FF2B5EF4-FFF2-40B4-BE49-F238E27FC236}">
                <a16:creationId xmlns:a16="http://schemas.microsoft.com/office/drawing/2014/main" id="{B61B9181-79FA-081C-F70D-AF6B92EF38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07633" y="6231870"/>
            <a:ext cx="5473565" cy="190500"/>
          </a:xfrm>
        </p:spPr>
        <p:txBody>
          <a:bodyPr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/>
              <a:t>Click to add 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742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>
            <a:extLst>
              <a:ext uri="{FF2B5EF4-FFF2-40B4-BE49-F238E27FC236}">
                <a16:creationId xmlns:a16="http://schemas.microsoft.com/office/drawing/2014/main" id="{116BD677-BCDC-72C0-B958-072FF5B7FE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998" y="271101"/>
            <a:ext cx="10969200" cy="1044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US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FC13C4F-7BC5-F6D9-18B5-D2A4CDACD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12000" y="1620000"/>
            <a:ext cx="5040000" cy="4032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Level two</a:t>
            </a:r>
          </a:p>
          <a:p>
            <a:pPr lvl="2"/>
            <a:r>
              <a:rPr lang="en-US"/>
              <a:t>Level three</a:t>
            </a:r>
          </a:p>
          <a:p>
            <a:pPr lvl="3"/>
            <a:r>
              <a:rPr lang="en-US"/>
              <a:t>Level four</a:t>
            </a:r>
          </a:p>
          <a:p>
            <a:pPr lvl="4"/>
            <a:r>
              <a:rPr lang="en-US"/>
              <a:t>Level five</a:t>
            </a:r>
            <a:endParaRPr lang="en-US" dirty="0"/>
          </a:p>
        </p:txBody>
      </p:sp>
      <p:sp>
        <p:nvSpPr>
          <p:cNvPr id="8" name="Platshållare för bild 6">
            <a:extLst>
              <a:ext uri="{FF2B5EF4-FFF2-40B4-BE49-F238E27FC236}">
                <a16:creationId xmlns:a16="http://schemas.microsoft.com/office/drawing/2014/main" id="{7A7CF765-689D-4910-FBF1-6FE96A290A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42473" y="1620000"/>
            <a:ext cx="5038725" cy="403225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to insert picture</a:t>
            </a:r>
            <a:endParaRPr lang="en-US" dirty="0"/>
          </a:p>
        </p:txBody>
      </p:sp>
      <p:sp>
        <p:nvSpPr>
          <p:cNvPr id="2" name="Platshållare för text 4">
            <a:extLst>
              <a:ext uri="{FF2B5EF4-FFF2-40B4-BE49-F238E27FC236}">
                <a16:creationId xmlns:a16="http://schemas.microsoft.com/office/drawing/2014/main" id="{8E81B1DD-2726-5F60-69A7-BDA18F6C0E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07633" y="6231870"/>
            <a:ext cx="5473565" cy="190500"/>
          </a:xfrm>
        </p:spPr>
        <p:txBody>
          <a:bodyPr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/>
              <a:t>Click to add 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70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>
            <a:extLst>
              <a:ext uri="{FF2B5EF4-FFF2-40B4-BE49-F238E27FC236}">
                <a16:creationId xmlns:a16="http://schemas.microsoft.com/office/drawing/2014/main" id="{116BD677-BCDC-72C0-B958-072FF5B7FE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998" y="271101"/>
            <a:ext cx="10969200" cy="1044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US" dirty="0"/>
          </a:p>
        </p:txBody>
      </p:sp>
      <p:sp>
        <p:nvSpPr>
          <p:cNvPr id="8" name="Platshållare för bild 6">
            <a:extLst>
              <a:ext uri="{FF2B5EF4-FFF2-40B4-BE49-F238E27FC236}">
                <a16:creationId xmlns:a16="http://schemas.microsoft.com/office/drawing/2014/main" id="{7A7CF765-689D-4910-FBF1-6FE96A290A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1998" y="1620000"/>
            <a:ext cx="5038725" cy="403225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to insert picture</a:t>
            </a:r>
            <a:endParaRPr lang="en-US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FC13C4F-7BC5-F6D9-18B5-D2A4CDACD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541198" y="1620000"/>
            <a:ext cx="5040000" cy="4032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Level two</a:t>
            </a:r>
          </a:p>
          <a:p>
            <a:pPr lvl="2"/>
            <a:r>
              <a:rPr lang="en-US"/>
              <a:t>Level three</a:t>
            </a:r>
          </a:p>
          <a:p>
            <a:pPr lvl="3"/>
            <a:r>
              <a:rPr lang="en-US"/>
              <a:t>Level four</a:t>
            </a:r>
          </a:p>
          <a:p>
            <a:pPr lvl="4"/>
            <a:r>
              <a:rPr lang="en-US"/>
              <a:t>Level five</a:t>
            </a:r>
            <a:endParaRPr lang="en-US" dirty="0"/>
          </a:p>
        </p:txBody>
      </p:sp>
      <p:sp>
        <p:nvSpPr>
          <p:cNvPr id="2" name="Platshållare för text 4">
            <a:extLst>
              <a:ext uri="{FF2B5EF4-FFF2-40B4-BE49-F238E27FC236}">
                <a16:creationId xmlns:a16="http://schemas.microsoft.com/office/drawing/2014/main" id="{12972C65-E1BD-E094-39C9-3DA4497EC4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07633" y="6231870"/>
            <a:ext cx="5473565" cy="190500"/>
          </a:xfrm>
        </p:spPr>
        <p:txBody>
          <a:bodyPr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/>
              <a:t>Click to add 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203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rait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>
            <a:extLst>
              <a:ext uri="{FF2B5EF4-FFF2-40B4-BE49-F238E27FC236}">
                <a16:creationId xmlns:a16="http://schemas.microsoft.com/office/drawing/2014/main" id="{116BD677-BCDC-72C0-B958-072FF5B7FE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998" y="271101"/>
            <a:ext cx="5037530" cy="1044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US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FC13C4F-7BC5-F6D9-18B5-D2A4CDACD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12000" y="1620000"/>
            <a:ext cx="5040000" cy="4032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Level two</a:t>
            </a:r>
          </a:p>
          <a:p>
            <a:pPr lvl="2"/>
            <a:r>
              <a:rPr lang="en-US"/>
              <a:t>Level three</a:t>
            </a:r>
          </a:p>
          <a:p>
            <a:pPr lvl="3"/>
            <a:r>
              <a:rPr lang="en-US"/>
              <a:t>Level four</a:t>
            </a:r>
          </a:p>
          <a:p>
            <a:pPr lvl="4"/>
            <a:r>
              <a:rPr lang="en-US"/>
              <a:t>Level five</a:t>
            </a:r>
            <a:endParaRPr lang="en-US" dirty="0"/>
          </a:p>
        </p:txBody>
      </p:sp>
      <p:sp>
        <p:nvSpPr>
          <p:cNvPr id="8" name="Platshållare för bild 6">
            <a:extLst>
              <a:ext uri="{FF2B5EF4-FFF2-40B4-BE49-F238E27FC236}">
                <a16:creationId xmlns:a16="http://schemas.microsoft.com/office/drawing/2014/main" id="{7A7CF765-689D-4910-FBF1-6FE96A290A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42473" y="0"/>
            <a:ext cx="5649527" cy="6858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to insert picture</a:t>
            </a:r>
            <a:endParaRPr lang="en-US" dirty="0"/>
          </a:p>
        </p:txBody>
      </p:sp>
      <p:sp>
        <p:nvSpPr>
          <p:cNvPr id="2" name="Platshållare för text 4">
            <a:extLst>
              <a:ext uri="{FF2B5EF4-FFF2-40B4-BE49-F238E27FC236}">
                <a16:creationId xmlns:a16="http://schemas.microsoft.com/office/drawing/2014/main" id="{3FB0C3C4-20A2-CB82-E5D6-F57CB1654A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71121" y="6231870"/>
            <a:ext cx="2878407" cy="190500"/>
          </a:xfrm>
        </p:spPr>
        <p:txBody>
          <a:bodyPr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/>
              <a:t>Click to add 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407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bild 6">
            <a:extLst>
              <a:ext uri="{FF2B5EF4-FFF2-40B4-BE49-F238E27FC236}">
                <a16:creationId xmlns:a16="http://schemas.microsoft.com/office/drawing/2014/main" id="{7A7CF765-689D-4910-FBF1-6FE96A290A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4960871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to insert picture</a:t>
            </a:r>
            <a:endParaRPr lang="en-US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265CAE92-2CF2-3D63-184C-398AB77C98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998" y="5075274"/>
            <a:ext cx="10969200" cy="583227"/>
          </a:xfrm>
        </p:spPr>
        <p:txBody>
          <a:bodyPr/>
          <a:lstStyle/>
          <a:p>
            <a:r>
              <a:rPr lang="en-US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412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icture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tshållare för bild 15">
            <a:extLst>
              <a:ext uri="{FF2B5EF4-FFF2-40B4-BE49-F238E27FC236}">
                <a16:creationId xmlns:a16="http://schemas.microsoft.com/office/drawing/2014/main" id="{9F5E8F33-AD01-232E-1FF1-738E26B144A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3200" cy="6858000"/>
          </a:xfrm>
          <a:custGeom>
            <a:avLst/>
            <a:gdLst>
              <a:gd name="connsiteX0" fmla="*/ 600075 w 12193200"/>
              <a:gd name="connsiteY0" fmla="*/ 642444 h 6858000"/>
              <a:gd name="connsiteX1" fmla="*/ 600075 w 12193200"/>
              <a:gd name="connsiteY1" fmla="*/ 5654675 h 6858000"/>
              <a:gd name="connsiteX2" fmla="*/ 5897526 w 12193200"/>
              <a:gd name="connsiteY2" fmla="*/ 5654675 h 6858000"/>
              <a:gd name="connsiteX3" fmla="*/ 5897526 w 12193200"/>
              <a:gd name="connsiteY3" fmla="*/ 642444 h 6858000"/>
              <a:gd name="connsiteX4" fmla="*/ 0 w 12193200"/>
              <a:gd name="connsiteY4" fmla="*/ 0 h 6858000"/>
              <a:gd name="connsiteX5" fmla="*/ 12193200 w 12193200"/>
              <a:gd name="connsiteY5" fmla="*/ 0 h 6858000"/>
              <a:gd name="connsiteX6" fmla="*/ 12193200 w 12193200"/>
              <a:gd name="connsiteY6" fmla="*/ 6858000 h 6858000"/>
              <a:gd name="connsiteX7" fmla="*/ 0 w 121932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3200" h="6858000">
                <a:moveTo>
                  <a:pt x="600075" y="642444"/>
                </a:moveTo>
                <a:lnTo>
                  <a:pt x="600075" y="5654675"/>
                </a:lnTo>
                <a:lnTo>
                  <a:pt x="5897526" y="5654675"/>
                </a:lnTo>
                <a:lnTo>
                  <a:pt x="5897526" y="642444"/>
                </a:lnTo>
                <a:close/>
                <a:moveTo>
                  <a:pt x="0" y="0"/>
                </a:moveTo>
                <a:lnTo>
                  <a:pt x="12193200" y="0"/>
                </a:lnTo>
                <a:lnTo>
                  <a:pt x="12193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80000" anchor="t" anchorCtr="0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to insert picture</a:t>
            </a:r>
            <a:endParaRPr lang="en-US" dirty="0"/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116BD677-BCDC-72C0-B958-072FF5B7FE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5043" y="992070"/>
            <a:ext cx="4655904" cy="1044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US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FC13C4F-7BC5-F6D9-18B5-D2A4CDACD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25198" y="2347478"/>
            <a:ext cx="4658187" cy="2988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Level two</a:t>
            </a:r>
          </a:p>
          <a:p>
            <a:pPr lvl="2"/>
            <a:r>
              <a:rPr lang="en-US"/>
              <a:t>Level three</a:t>
            </a:r>
          </a:p>
          <a:p>
            <a:pPr lvl="3"/>
            <a:r>
              <a:rPr lang="en-US"/>
              <a:t>Level four</a:t>
            </a:r>
          </a:p>
          <a:p>
            <a:pPr lvl="4"/>
            <a:r>
              <a:rPr lang="en-US"/>
              <a:t>Level five</a:t>
            </a:r>
            <a:endParaRPr lang="en-US" dirty="0"/>
          </a:p>
        </p:txBody>
      </p:sp>
      <p:sp>
        <p:nvSpPr>
          <p:cNvPr id="2" name="Platshållare för text 4">
            <a:extLst>
              <a:ext uri="{FF2B5EF4-FFF2-40B4-BE49-F238E27FC236}">
                <a16:creationId xmlns:a16="http://schemas.microsoft.com/office/drawing/2014/main" id="{EFB594EF-B58B-7CD0-E897-273E00ABB2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22761" y="5401237"/>
            <a:ext cx="4658187" cy="190500"/>
          </a:xfrm>
        </p:spPr>
        <p:txBody>
          <a:bodyPr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/>
              <a:t>Click to add 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201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1BE65A68-A2E8-A3E5-490F-DADD4C6E1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98" y="271101"/>
            <a:ext cx="10969200" cy="104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add title</a:t>
            </a:r>
            <a:endParaRPr lang="en-US" dirty="0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8BCA00A3-ED0A-8C2F-4317-1E50FF694E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000" y="1620000"/>
            <a:ext cx="8640000" cy="403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Level two</a:t>
            </a:r>
          </a:p>
          <a:p>
            <a:pPr lvl="2"/>
            <a:r>
              <a:rPr lang="en-US"/>
              <a:t>Level three</a:t>
            </a:r>
          </a:p>
          <a:p>
            <a:pPr lvl="3"/>
            <a:r>
              <a:rPr lang="en-US"/>
              <a:t>Level four</a:t>
            </a:r>
          </a:p>
          <a:p>
            <a:pPr lvl="4"/>
            <a:r>
              <a:rPr lang="en-US"/>
              <a:t>Level five</a:t>
            </a:r>
            <a:endParaRPr lang="en-US" dirty="0"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8D306764-62BD-F254-9296-0A37585D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2000" y="6025072"/>
            <a:ext cx="1745142" cy="415805"/>
          </a:xfrm>
          <a:prstGeom prst="rect">
            <a:avLst/>
          </a:prstGeom>
        </p:spPr>
      </p:pic>
      <p:sp>
        <p:nvSpPr>
          <p:cNvPr id="4" name="xxLanguageTextBox">
            <a:extLst>
              <a:ext uri="{FF2B5EF4-FFF2-40B4-BE49-F238E27FC236}">
                <a16:creationId xmlns:a16="http://schemas.microsoft.com/office/drawing/2014/main" id="{1573ABB0-6C7F-2F0F-E01E-48C18E7C6E74}"/>
              </a:ext>
            </a:extLst>
          </p:cNvPr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12700" cy="127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C88F8F-7C8E-3D65-3C4D-F4A6BE7CD54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11363325" y="63500"/>
            <a:ext cx="787400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Begränsad delning</a:t>
            </a:r>
          </a:p>
        </p:txBody>
      </p:sp>
    </p:spTree>
    <p:extLst>
      <p:ext uri="{BB962C8B-B14F-4D97-AF65-F5344CB8AC3E}">
        <p14:creationId xmlns:p14="http://schemas.microsoft.com/office/powerpoint/2010/main" val="2176924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2" r:id="rId4"/>
    <p:sldLayoutId id="2147483656" r:id="rId5"/>
    <p:sldLayoutId id="2147483658" r:id="rId6"/>
    <p:sldLayoutId id="2147483659" r:id="rId7"/>
    <p:sldLayoutId id="2147483669" r:id="rId8"/>
    <p:sldLayoutId id="2147483670" r:id="rId9"/>
    <p:sldLayoutId id="2147483671" r:id="rId10"/>
    <p:sldLayoutId id="2147483672" r:id="rId11"/>
    <p:sldLayoutId id="2147483654" r:id="rId12"/>
    <p:sldLayoutId id="2147483655" r:id="rId13"/>
    <p:sldLayoutId id="2147483662" r:id="rId14"/>
    <p:sldLayoutId id="2147483663" r:id="rId15"/>
    <p:sldLayoutId id="2147483665" r:id="rId16"/>
    <p:sldLayoutId id="2147483666" r:id="rId17"/>
    <p:sldLayoutId id="2147483667" r:id="rId18"/>
    <p:sldLayoutId id="2147483668" r:id="rId19"/>
    <p:sldLayoutId id="2147483660" r:id="rId20"/>
    <p:sldLayoutId id="2147483661" r:id="rId21"/>
    <p:sldLayoutId id="2147483673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Verdana" panose="020B060403050404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Verdana" panose="020B060403050404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Verdana" panose="020B060403050404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Verdana" panose="020B060403050404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1016" userDrawn="1">
          <p15:clr>
            <a:srgbClr val="F26B43"/>
          </p15:clr>
        </p15:guide>
        <p15:guide id="3" orient="horz" pos="168" userDrawn="1">
          <p15:clr>
            <a:srgbClr val="F26B43"/>
          </p15:clr>
        </p15:guide>
        <p15:guide id="4" orient="horz" pos="3562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pos="378" userDrawn="1">
          <p15:clr>
            <a:srgbClr val="F26B43"/>
          </p15:clr>
        </p15:guide>
        <p15:guide id="7" pos="7299" userDrawn="1">
          <p15:clr>
            <a:srgbClr val="F26B43"/>
          </p15:clr>
        </p15:guide>
        <p15:guide id="8" orient="horz" pos="827" userDrawn="1">
          <p15:clr>
            <a:srgbClr val="F26B43"/>
          </p15:clr>
        </p15:guide>
        <p15:guide id="9" orient="horz" pos="40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microsoft.com/office/2007/relationships/hdphoto" Target="../media/hdphoto4.wdp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microsoft.com/office/2007/relationships/hdphoto" Target="../media/hdphoto5.wdp"/><Relationship Id="rId7" Type="http://schemas.openxmlformats.org/officeDocument/2006/relationships/image" Target="../media/image23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microsoft.com/office/2007/relationships/hdphoto" Target="../media/hdphoto6.wdp"/><Relationship Id="rId10" Type="http://schemas.openxmlformats.org/officeDocument/2006/relationships/image" Target="../media/image26.jpeg"/><Relationship Id="rId4" Type="http://schemas.openxmlformats.org/officeDocument/2006/relationships/image" Target="../media/image21.png"/><Relationship Id="rId9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microsoft.com/office/2007/relationships/hdphoto" Target="../media/hdphoto7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9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microsoft.com/office/2007/relationships/hdphoto" Target="../media/hdphoto1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microsoft.com/office/2007/relationships/hdphoto" Target="../media/hdphoto11.wdp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hdphoto" Target="../media/hdphoto10.wdp"/><Relationship Id="rId7" Type="http://schemas.microsoft.com/office/2007/relationships/hdphoto" Target="../media/hdphoto1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microsoft.com/office/2007/relationships/hdphoto" Target="../media/hdphoto11.wdp"/><Relationship Id="rId4" Type="http://schemas.openxmlformats.org/officeDocument/2006/relationships/image" Target="../media/image34.png"/><Relationship Id="rId9" Type="http://schemas.microsoft.com/office/2007/relationships/hdphoto" Target="../media/hdphoto8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3" Type="http://schemas.microsoft.com/office/2007/relationships/hdphoto" Target="../media/hdphoto13.wdp"/><Relationship Id="rId7" Type="http://schemas.microsoft.com/office/2007/relationships/hdphoto" Target="../media/hdphoto15.wdp"/><Relationship Id="rId12" Type="http://schemas.openxmlformats.org/officeDocument/2006/relationships/image" Target="../media/image43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11" Type="http://schemas.microsoft.com/office/2007/relationships/hdphoto" Target="../media/hdphoto17.wdp"/><Relationship Id="rId5" Type="http://schemas.microsoft.com/office/2007/relationships/hdphoto" Target="../media/hdphoto14.wdp"/><Relationship Id="rId10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microsoft.com/office/2007/relationships/hdphoto" Target="../media/hdphoto16.wdp"/><Relationship Id="rId14" Type="http://schemas.microsoft.com/office/2007/relationships/hdphoto" Target="../media/hdphoto18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microsoft.com/office/2007/relationships/hdphoto" Target="../media/hdphoto19.wdp"/><Relationship Id="rId7" Type="http://schemas.microsoft.com/office/2007/relationships/hdphoto" Target="../media/hdphoto21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png"/><Relationship Id="rId5" Type="http://schemas.microsoft.com/office/2007/relationships/hdphoto" Target="../media/hdphoto20.wdp"/><Relationship Id="rId10" Type="http://schemas.openxmlformats.org/officeDocument/2006/relationships/image" Target="../media/image51.png"/><Relationship Id="rId4" Type="http://schemas.openxmlformats.org/officeDocument/2006/relationships/image" Target="../media/image47.png"/><Relationship Id="rId9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jpeg"/><Relationship Id="rId4" Type="http://schemas.microsoft.com/office/2007/relationships/hdphoto" Target="../media/hdphoto2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4.wdp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microsoft.com/office/2007/relationships/hdphoto" Target="../media/hdphoto32.wdp"/><Relationship Id="rId18" Type="http://schemas.openxmlformats.org/officeDocument/2006/relationships/image" Target="../media/image77.png"/><Relationship Id="rId26" Type="http://schemas.openxmlformats.org/officeDocument/2006/relationships/image" Target="../media/image81.png"/><Relationship Id="rId3" Type="http://schemas.microsoft.com/office/2007/relationships/hdphoto" Target="../media/hdphoto27.wdp"/><Relationship Id="rId21" Type="http://schemas.microsoft.com/office/2007/relationships/hdphoto" Target="../media/hdphoto36.wdp"/><Relationship Id="rId7" Type="http://schemas.microsoft.com/office/2007/relationships/hdphoto" Target="../media/hdphoto29.wdp"/><Relationship Id="rId12" Type="http://schemas.openxmlformats.org/officeDocument/2006/relationships/image" Target="../media/image74.png"/><Relationship Id="rId17" Type="http://schemas.microsoft.com/office/2007/relationships/hdphoto" Target="../media/hdphoto34.wdp"/><Relationship Id="rId25" Type="http://schemas.microsoft.com/office/2007/relationships/hdphoto" Target="../media/hdphoto38.wdp"/><Relationship Id="rId2" Type="http://schemas.openxmlformats.org/officeDocument/2006/relationships/image" Target="../media/image69.png"/><Relationship Id="rId16" Type="http://schemas.openxmlformats.org/officeDocument/2006/relationships/image" Target="../media/image76.png"/><Relationship Id="rId20" Type="http://schemas.openxmlformats.org/officeDocument/2006/relationships/image" Target="../media/image78.png"/><Relationship Id="rId29" Type="http://schemas.microsoft.com/office/2007/relationships/hdphoto" Target="../media/hdphoto40.wdp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11" Type="http://schemas.microsoft.com/office/2007/relationships/hdphoto" Target="../media/hdphoto31.wdp"/><Relationship Id="rId24" Type="http://schemas.openxmlformats.org/officeDocument/2006/relationships/image" Target="../media/image80.png"/><Relationship Id="rId5" Type="http://schemas.microsoft.com/office/2007/relationships/hdphoto" Target="../media/hdphoto28.wdp"/><Relationship Id="rId15" Type="http://schemas.microsoft.com/office/2007/relationships/hdphoto" Target="../media/hdphoto33.wdp"/><Relationship Id="rId23" Type="http://schemas.microsoft.com/office/2007/relationships/hdphoto" Target="../media/hdphoto37.wdp"/><Relationship Id="rId28" Type="http://schemas.openxmlformats.org/officeDocument/2006/relationships/image" Target="../media/image82.png"/><Relationship Id="rId10" Type="http://schemas.openxmlformats.org/officeDocument/2006/relationships/image" Target="../media/image73.png"/><Relationship Id="rId19" Type="http://schemas.microsoft.com/office/2007/relationships/hdphoto" Target="../media/hdphoto35.wdp"/><Relationship Id="rId4" Type="http://schemas.openxmlformats.org/officeDocument/2006/relationships/image" Target="../media/image70.png"/><Relationship Id="rId9" Type="http://schemas.microsoft.com/office/2007/relationships/hdphoto" Target="../media/hdphoto30.wdp"/><Relationship Id="rId14" Type="http://schemas.openxmlformats.org/officeDocument/2006/relationships/image" Target="../media/image75.png"/><Relationship Id="rId22" Type="http://schemas.openxmlformats.org/officeDocument/2006/relationships/image" Target="../media/image79.png"/><Relationship Id="rId27" Type="http://schemas.microsoft.com/office/2007/relationships/hdphoto" Target="../media/hdphoto39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A918CBC1-AF90-E460-579D-E885FF45A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7968" y="2027380"/>
            <a:ext cx="10969200" cy="1512480"/>
          </a:xfrm>
        </p:spPr>
        <p:txBody>
          <a:bodyPr/>
          <a:lstStyle/>
          <a:p>
            <a:r>
              <a:rPr lang="sv-SE" dirty="0"/>
              <a:t>Spatial &amp; Temporal </a:t>
            </a:r>
            <a:br>
              <a:rPr lang="sv-SE" dirty="0"/>
            </a:br>
            <a:r>
              <a:rPr lang="sv-SE" dirty="0"/>
              <a:t>Root Dynamics</a:t>
            </a:r>
            <a:endParaRPr lang="en-US" dirty="0"/>
          </a:p>
        </p:txBody>
      </p:sp>
      <p:sp>
        <p:nvSpPr>
          <p:cNvPr id="5" name="Underrubrik 4">
            <a:extLst>
              <a:ext uri="{FF2B5EF4-FFF2-40B4-BE49-F238E27FC236}">
                <a16:creationId xmlns:a16="http://schemas.microsoft.com/office/drawing/2014/main" id="{BEB40109-3CDD-9FCB-C34D-633244240F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1FE1D6C8-E32B-5DA6-7574-2F0929A787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 dirty="0"/>
              <a:t>Johannes Cunow  </a:t>
            </a:r>
          </a:p>
          <a:p>
            <a:r>
              <a:rPr lang="sv-SE" sz="900" dirty="0"/>
              <a:t>Department </a:t>
            </a:r>
            <a:r>
              <a:rPr lang="sv-SE" sz="900" dirty="0" err="1"/>
              <a:t>of</a:t>
            </a:r>
            <a:r>
              <a:rPr lang="sv-SE" sz="900" dirty="0"/>
              <a:t> </a:t>
            </a:r>
            <a:r>
              <a:rPr lang="sv-SE" sz="900" dirty="0" err="1"/>
              <a:t>Ecology</a:t>
            </a:r>
            <a:r>
              <a:rPr lang="sv-SE" sz="900" dirty="0"/>
              <a:t> and Environmental Science</a:t>
            </a:r>
          </a:p>
          <a:p>
            <a:r>
              <a:rPr lang="sv-SE" sz="900" dirty="0"/>
              <a:t>Feb. 2024</a:t>
            </a:r>
            <a:endParaRPr lang="sv-SE" sz="1000" dirty="0"/>
          </a:p>
        </p:txBody>
      </p:sp>
      <p:pic>
        <p:nvPicPr>
          <p:cNvPr id="2" name="Picture Placeholder 3" descr="A picture containing text&#10;&#10;Description automatically generated">
            <a:extLst>
              <a:ext uri="{FF2B5EF4-FFF2-40B4-BE49-F238E27FC236}">
                <a16:creationId xmlns:a16="http://schemas.microsoft.com/office/drawing/2014/main" id="{7137549B-56A1-8B34-A667-DD6713B782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13054"/>
            <a:ext cx="12192000" cy="172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11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AF592-42DF-6612-A2EE-AF8722CFA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6EC51-8660-A591-8C86-DF3E5239F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33" y="271101"/>
            <a:ext cx="10969200" cy="1044000"/>
          </a:xfrm>
        </p:spPr>
        <p:txBody>
          <a:bodyPr/>
          <a:lstStyle/>
          <a:p>
            <a:r>
              <a:rPr lang="sv-SE" dirty="0" err="1"/>
              <a:t>Vertical</a:t>
            </a:r>
            <a:r>
              <a:rPr lang="sv-SE" dirty="0"/>
              <a:t> </a:t>
            </a:r>
            <a:r>
              <a:rPr lang="sv-SE" dirty="0" err="1"/>
              <a:t>Shift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DFC09-7F3C-984F-D2EF-428FB3326A4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92E26A-CD4A-599F-97CD-D1B69A3EA6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Placeholder 8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923EF7AF-8C5A-85FD-3317-454F9D8526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26"/>
          <a:stretch/>
        </p:blipFill>
        <p:spPr>
          <a:xfrm>
            <a:off x="6542474" y="1422687"/>
            <a:ext cx="4391416" cy="4430880"/>
          </a:xfrm>
        </p:spPr>
      </p:pic>
    </p:spTree>
    <p:extLst>
      <p:ext uri="{BB962C8B-B14F-4D97-AF65-F5344CB8AC3E}">
        <p14:creationId xmlns:p14="http://schemas.microsoft.com/office/powerpoint/2010/main" val="2478846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72B0ABB-0EBA-0905-E570-C3C37D007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458219-0975-9B00-B733-F4E1C416D013}"/>
              </a:ext>
            </a:extLst>
          </p:cNvPr>
          <p:cNvSpPr/>
          <p:nvPr/>
        </p:nvSpPr>
        <p:spPr>
          <a:xfrm>
            <a:off x="127355" y="896860"/>
            <a:ext cx="411932" cy="422300"/>
          </a:xfrm>
          <a:prstGeom prst="rect">
            <a:avLst/>
          </a:prstGeom>
          <a:solidFill>
            <a:srgbClr val="C38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E6354A-AEC0-1DB6-A5E4-2E4CBDD497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18E834B-76F0-52EB-649B-F3A757AC3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33" y="275160"/>
            <a:ext cx="10969200" cy="1044000"/>
          </a:xfrm>
        </p:spPr>
        <p:txBody>
          <a:bodyPr/>
          <a:lstStyle/>
          <a:p>
            <a:r>
              <a:rPr lang="sv-S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464B8-B9A9-5A3C-3A78-5EFDB0E3CE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82466" y="3141133"/>
            <a:ext cx="7050334" cy="1044000"/>
          </a:xfrm>
        </p:spPr>
        <p:txBody>
          <a:bodyPr/>
          <a:lstStyle/>
          <a:p>
            <a:pPr marL="457200" lvl="1" indent="0" algn="ctr">
              <a:buNone/>
            </a:pPr>
            <a:r>
              <a:rPr lang="sv-SE" sz="2800" b="1" dirty="0" err="1"/>
              <a:t>Whats</a:t>
            </a:r>
            <a:r>
              <a:rPr lang="sv-SE" sz="2800" b="1" dirty="0"/>
              <a:t> the </a:t>
            </a:r>
            <a:r>
              <a:rPr lang="sv-SE" sz="2800" b="1" dirty="0" err="1"/>
              <a:t>influence</a:t>
            </a:r>
            <a:r>
              <a:rPr lang="sv-SE" sz="2800" b="1" dirty="0"/>
              <a:t> </a:t>
            </a:r>
            <a:r>
              <a:rPr lang="sv-SE" sz="2800" b="1" dirty="0" err="1"/>
              <a:t>of</a:t>
            </a:r>
            <a:r>
              <a:rPr lang="sv-SE" sz="2800" b="1" dirty="0"/>
              <a:t> </a:t>
            </a:r>
          </a:p>
          <a:p>
            <a:pPr marL="457200" lvl="1" indent="0" algn="ctr">
              <a:buNone/>
            </a:pPr>
            <a:r>
              <a:rPr lang="sv-SE" sz="2800" b="1" dirty="0"/>
              <a:t>snow cover and </a:t>
            </a:r>
            <a:r>
              <a:rPr lang="sv-SE" sz="2800" b="1" dirty="0" err="1"/>
              <a:t>grazing</a:t>
            </a:r>
            <a:endParaRPr lang="sv-SE" sz="2800" b="1" dirty="0"/>
          </a:p>
          <a:p>
            <a:pPr marL="457200" lvl="1" indent="0" algn="ctr">
              <a:buNone/>
            </a:pPr>
            <a:r>
              <a:rPr lang="sv-SE" sz="2800" b="1" dirty="0"/>
              <a:t>on roots?</a:t>
            </a:r>
          </a:p>
          <a:p>
            <a:pPr marL="914400" lvl="2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040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AB67591-5B91-213F-31F4-050DBA4C9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2003F6A-4778-6E00-6729-26F2A7DF7FFC}"/>
              </a:ext>
            </a:extLst>
          </p:cNvPr>
          <p:cNvSpPr/>
          <p:nvPr/>
        </p:nvSpPr>
        <p:spPr>
          <a:xfrm>
            <a:off x="127355" y="896860"/>
            <a:ext cx="411932" cy="422300"/>
          </a:xfrm>
          <a:prstGeom prst="rect">
            <a:avLst/>
          </a:prstGeom>
          <a:solidFill>
            <a:srgbClr val="C38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16D054-E536-F3EF-A525-7FDCA1772A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DCB7457-9308-9B22-7C1F-397EBDCFE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33" y="275160"/>
            <a:ext cx="10969200" cy="1044000"/>
          </a:xfrm>
        </p:spPr>
        <p:txBody>
          <a:bodyPr/>
          <a:lstStyle/>
          <a:p>
            <a:r>
              <a:rPr lang="sv-S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5C127-54CC-CEE0-921F-860BE69D61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82466" y="3141133"/>
            <a:ext cx="7050334" cy="1044000"/>
          </a:xfrm>
        </p:spPr>
        <p:txBody>
          <a:bodyPr/>
          <a:lstStyle/>
          <a:p>
            <a:pPr marL="457200" lvl="1" indent="0" algn="ctr">
              <a:buNone/>
            </a:pPr>
            <a:r>
              <a:rPr lang="sv-SE" sz="2800" b="1" dirty="0"/>
              <a:t>What </a:t>
            </a:r>
            <a:r>
              <a:rPr lang="sv-SE" sz="2800" b="1" dirty="0" err="1"/>
              <a:t>are</a:t>
            </a:r>
            <a:r>
              <a:rPr lang="sv-SE" sz="2800" b="1" dirty="0"/>
              <a:t> the </a:t>
            </a:r>
            <a:r>
              <a:rPr lang="sv-SE" sz="2800" b="1" dirty="0" err="1"/>
              <a:t>implications</a:t>
            </a:r>
            <a:r>
              <a:rPr lang="sv-SE" sz="2800" b="1" dirty="0"/>
              <a:t> </a:t>
            </a:r>
            <a:r>
              <a:rPr lang="sv-SE" sz="2800" b="1" dirty="0" err="1"/>
              <a:t>of</a:t>
            </a:r>
            <a:r>
              <a:rPr lang="sv-SE" sz="2800" b="1" dirty="0"/>
              <a:t> spatial-temporal </a:t>
            </a:r>
            <a:r>
              <a:rPr lang="sv-SE" sz="2800" b="1" dirty="0" err="1"/>
              <a:t>patterns</a:t>
            </a:r>
            <a:r>
              <a:rPr lang="sv-SE" sz="2800" b="1" dirty="0"/>
              <a:t>?</a:t>
            </a:r>
          </a:p>
          <a:p>
            <a:pPr marL="914400" lvl="2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393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6FE36-2D98-5176-A77A-DC0D319EB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F3162-E874-FF7B-5012-701D9E586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black background with many small white and pink spots&#10;&#10;Description automatically generated with medium confidence">
            <a:extLst>
              <a:ext uri="{FF2B5EF4-FFF2-40B4-BE49-F238E27FC236}">
                <a16:creationId xmlns:a16="http://schemas.microsoft.com/office/drawing/2014/main" id="{2033905B-F277-27FB-EA8B-3548AF4153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email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193"/>
          <a:stretch/>
        </p:blipFill>
        <p:spPr>
          <a:xfrm>
            <a:off x="6094933" y="0"/>
            <a:ext cx="6096001" cy="6858000"/>
          </a:xfrm>
        </p:spPr>
      </p:pic>
      <p:pic>
        <p:nvPicPr>
          <p:cNvPr id="18" name="Content Placeholder 6" descr="A close-up of a black and white background&#10;&#10;Description automatically generated">
            <a:extLst>
              <a:ext uri="{FF2B5EF4-FFF2-40B4-BE49-F238E27FC236}">
                <a16:creationId xmlns:a16="http://schemas.microsoft.com/office/drawing/2014/main" id="{872033F6-43F5-1BE1-E1DE-DB471B7D5FE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99" y="0"/>
            <a:ext cx="6096002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C51353F-8109-8FED-6415-0A7ECB88ED2B}"/>
              </a:ext>
            </a:extLst>
          </p:cNvPr>
          <p:cNvSpPr/>
          <p:nvPr/>
        </p:nvSpPr>
        <p:spPr>
          <a:xfrm>
            <a:off x="3007560" y="2381298"/>
            <a:ext cx="5831840" cy="13411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800" dirty="0"/>
              <a:t>Our Projects in Oulanka</a:t>
            </a:r>
            <a:endParaRPr lang="en-US" sz="2800" dirty="0" err="1"/>
          </a:p>
        </p:txBody>
      </p:sp>
    </p:spTree>
    <p:extLst>
      <p:ext uri="{BB962C8B-B14F-4D97-AF65-F5344CB8AC3E}">
        <p14:creationId xmlns:p14="http://schemas.microsoft.com/office/powerpoint/2010/main" val="1514271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68D54-4396-9210-17AE-0BEB50491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D0D0DB-6386-F2D9-38DE-74D4DB7F2749}"/>
              </a:ext>
            </a:extLst>
          </p:cNvPr>
          <p:cNvSpPr/>
          <p:nvPr/>
        </p:nvSpPr>
        <p:spPr>
          <a:xfrm>
            <a:off x="127355" y="896860"/>
            <a:ext cx="411932" cy="422300"/>
          </a:xfrm>
          <a:prstGeom prst="rect">
            <a:avLst/>
          </a:prstGeom>
          <a:solidFill>
            <a:srgbClr val="C38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482859-7647-A892-A245-19A6BF4702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8446" y="2083851"/>
            <a:ext cx="5038725" cy="1207990"/>
          </a:xfrm>
          <a:prstGeom prst="rect">
            <a:avLst/>
          </a:prstGeom>
          <a:ln w="57150">
            <a:solidFill>
              <a:srgbClr val="7F4848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935C50F-6F75-19EA-C7B3-1B7AEDDE194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6051" y="2083851"/>
            <a:ext cx="5038725" cy="1207990"/>
          </a:xfrm>
          <a:prstGeom prst="rect">
            <a:avLst/>
          </a:prstGeom>
          <a:ln w="57150">
            <a:solidFill>
              <a:srgbClr val="7F4848"/>
            </a:solidFill>
          </a:ln>
        </p:spPr>
      </p:pic>
      <p:pic>
        <p:nvPicPr>
          <p:cNvPr id="44" name="Picture Placeholder 17">
            <a:extLst>
              <a:ext uri="{FF2B5EF4-FFF2-40B4-BE49-F238E27FC236}">
                <a16:creationId xmlns:a16="http://schemas.microsoft.com/office/drawing/2014/main" id="{89E88AC3-7228-FAC8-2A69-D9037A809B9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8446" y="2083850"/>
            <a:ext cx="5038725" cy="1207991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7F4848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346654-F09B-D2EA-8D2C-051145BD7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07634" y="6272898"/>
            <a:ext cx="3078692" cy="14947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BA93CA0-C67B-ABE6-4930-BEA7D53E4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33" y="275160"/>
            <a:ext cx="10969200" cy="1044000"/>
          </a:xfrm>
        </p:spPr>
        <p:txBody>
          <a:bodyPr/>
          <a:lstStyle/>
          <a:p>
            <a:r>
              <a:rPr lang="sv-S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Minirhizotrons</a:t>
            </a:r>
            <a:r>
              <a:rPr lang="sv-S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Us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7" name="Picture 16" descr="A person wearing a hat and jacket&#10;&#10;Description automatically generated">
            <a:extLst>
              <a:ext uri="{FF2B5EF4-FFF2-40B4-BE49-F238E27FC236}">
                <a16:creationId xmlns:a16="http://schemas.microsoft.com/office/drawing/2014/main" id="{0B5688C2-ECA1-8053-2416-B9F738EDF37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1693" y="2014343"/>
            <a:ext cx="1542845" cy="1334998"/>
          </a:xfrm>
          <a:prstGeom prst="rect">
            <a:avLst/>
          </a:prstGeom>
        </p:spPr>
      </p:pic>
      <p:pic>
        <p:nvPicPr>
          <p:cNvPr id="18" name="Picture 17" descr="A person in a blue sweater&#10;&#10;Description automatically generated">
            <a:extLst>
              <a:ext uri="{FF2B5EF4-FFF2-40B4-BE49-F238E27FC236}">
                <a16:creationId xmlns:a16="http://schemas.microsoft.com/office/drawing/2014/main" id="{301AE420-8D05-9FEE-5D32-BBC08860C27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74369" y="2014343"/>
            <a:ext cx="1478072" cy="133583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7F84E57-C309-7A0B-6E9E-469B3FD43498}"/>
              </a:ext>
            </a:extLst>
          </p:cNvPr>
          <p:cNvSpPr txBox="1"/>
          <p:nvPr/>
        </p:nvSpPr>
        <p:spPr>
          <a:xfrm>
            <a:off x="5941693" y="3534708"/>
            <a:ext cx="1614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sz="1600" dirty="0"/>
              <a:t>Gesche Blume-Werry</a:t>
            </a:r>
            <a:endParaRPr lang="en-US" sz="1600" dirty="0" err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D2FA04-0685-602E-92C3-97DA3955F457}"/>
              </a:ext>
            </a:extLst>
          </p:cNvPr>
          <p:cNvSpPr txBox="1"/>
          <p:nvPr/>
        </p:nvSpPr>
        <p:spPr>
          <a:xfrm>
            <a:off x="7574369" y="3518609"/>
            <a:ext cx="1195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sz="1600" dirty="0"/>
              <a:t>Johan Olofsson</a:t>
            </a:r>
            <a:endParaRPr lang="en-US" sz="1600" dirty="0" err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C46D58-1F66-C8F2-F3A5-9D04FB036F65}"/>
              </a:ext>
            </a:extLst>
          </p:cNvPr>
          <p:cNvSpPr txBox="1"/>
          <p:nvPr/>
        </p:nvSpPr>
        <p:spPr>
          <a:xfrm>
            <a:off x="9117044" y="3518609"/>
            <a:ext cx="1203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sz="1600" dirty="0"/>
              <a:t>Maria Väisänen</a:t>
            </a:r>
            <a:endParaRPr lang="en-US" sz="1600" dirty="0" err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468C24-120E-E03F-85A4-A10B662FCEE0}"/>
              </a:ext>
            </a:extLst>
          </p:cNvPr>
          <p:cNvSpPr txBox="1"/>
          <p:nvPr/>
        </p:nvSpPr>
        <p:spPr>
          <a:xfrm>
            <a:off x="10385510" y="3518609"/>
            <a:ext cx="1316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sz="1600" dirty="0"/>
              <a:t>Johannes Cunow</a:t>
            </a:r>
            <a:endParaRPr lang="en-US" sz="1600" dirty="0" err="1"/>
          </a:p>
        </p:txBody>
      </p:sp>
      <p:pic>
        <p:nvPicPr>
          <p:cNvPr id="24" name="Picture 23" descr="A person leaning on a railing&#10;&#10;Description automatically generated">
            <a:extLst>
              <a:ext uri="{FF2B5EF4-FFF2-40B4-BE49-F238E27FC236}">
                <a16:creationId xmlns:a16="http://schemas.microsoft.com/office/drawing/2014/main" id="{392683E6-DE25-4508-527E-0FCA22DAF86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85510" y="2014343"/>
            <a:ext cx="1001720" cy="1334998"/>
          </a:xfrm>
          <a:prstGeom prst="rect">
            <a:avLst/>
          </a:prstGeom>
        </p:spPr>
      </p:pic>
      <p:pic>
        <p:nvPicPr>
          <p:cNvPr id="26" name="Picture 25" descr="A person wearing glasses smiling&#10;&#10;Description automatically generated">
            <a:extLst>
              <a:ext uri="{FF2B5EF4-FFF2-40B4-BE49-F238E27FC236}">
                <a16:creationId xmlns:a16="http://schemas.microsoft.com/office/drawing/2014/main" id="{3DE341C6-3A8E-C1A9-8084-A529951A52A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23938" y="2014343"/>
            <a:ext cx="1190075" cy="133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9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85185E-6 L 0.0043 0.321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16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3 0.32199 L 0.44154 0.32592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62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85185E-6 L 0.00443 0.32199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" y="16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 descr="White particles in the sky&#10;&#10;Description automatically generated">
            <a:extLst>
              <a:ext uri="{FF2B5EF4-FFF2-40B4-BE49-F238E27FC236}">
                <a16:creationId xmlns:a16="http://schemas.microsoft.com/office/drawing/2014/main" id="{731C6D89-EA8B-C0D8-FF39-71E08A1B1E5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072" y="2077297"/>
            <a:ext cx="6096004" cy="1894615"/>
          </a:xfrm>
          <a:ln w="57150">
            <a:solidFill>
              <a:srgbClr val="C38A3B"/>
            </a:solidFill>
          </a:ln>
        </p:spPr>
      </p:pic>
      <p:pic>
        <p:nvPicPr>
          <p:cNvPr id="28" name="Picture 27" descr="A close up of a metal surface&#10;&#10;Description automatically generated">
            <a:extLst>
              <a:ext uri="{FF2B5EF4-FFF2-40B4-BE49-F238E27FC236}">
                <a16:creationId xmlns:a16="http://schemas.microsoft.com/office/drawing/2014/main" id="{FFEEF034-A770-5D96-EEE8-8BE7FAFDFEC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072" y="2077297"/>
            <a:ext cx="6095999" cy="1896533"/>
          </a:xfrm>
          <a:prstGeom prst="rect">
            <a:avLst/>
          </a:prstGeom>
          <a:ln w="38100">
            <a:solidFill>
              <a:srgbClr val="C38A3B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F1F7CE-A3A2-0C86-8ACE-74652BBBFC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sv-SE" sz="900" dirty="0"/>
              <a:t>Peters et al. 2023</a:t>
            </a:r>
            <a:endParaRPr lang="en-US" sz="9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07D9CF7-B5EE-830E-BF94-B68430C1B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33" y="275160"/>
            <a:ext cx="10969200" cy="1044000"/>
          </a:xfrm>
        </p:spPr>
        <p:txBody>
          <a:bodyPr/>
          <a:lstStyle/>
          <a:p>
            <a:r>
              <a:rPr lang="sv-S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AI Magic </a:t>
            </a:r>
            <a:r>
              <a:rPr lang="en-US" dirty="0"/>
              <a:t>✨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Picture 11" descr="A diagram of a diagram of a cross-erythrocyte&#10;&#10;Description automatically generated">
            <a:extLst>
              <a:ext uri="{FF2B5EF4-FFF2-40B4-BE49-F238E27FC236}">
                <a16:creationId xmlns:a16="http://schemas.microsoft.com/office/drawing/2014/main" id="{7F60C90F-EFBC-7869-36C5-FB6E37D4957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4098" y="2077297"/>
            <a:ext cx="3877242" cy="1894615"/>
          </a:xfrm>
          <a:prstGeom prst="rect">
            <a:avLst/>
          </a:prstGeom>
          <a:ln w="38100">
            <a:solidFill>
              <a:srgbClr val="C38A3B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9112C01-B071-0066-C295-25F1E4F43A4A}"/>
              </a:ext>
            </a:extLst>
          </p:cNvPr>
          <p:cNvSpPr/>
          <p:nvPr/>
        </p:nvSpPr>
        <p:spPr>
          <a:xfrm>
            <a:off x="127355" y="896860"/>
            <a:ext cx="411932" cy="422300"/>
          </a:xfrm>
          <a:prstGeom prst="rect">
            <a:avLst/>
          </a:prstGeom>
          <a:solidFill>
            <a:srgbClr val="C38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</p:spTree>
    <p:extLst>
      <p:ext uri="{BB962C8B-B14F-4D97-AF65-F5344CB8AC3E}">
        <p14:creationId xmlns:p14="http://schemas.microsoft.com/office/powerpoint/2010/main" val="42156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56" presetClass="path" presetSubtype="0" accel="6000" fill="hold" nodeType="clickEffect" p14:presetBounceEnd="8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7 -2.22222E-6 L 0.00052 0.29746 " pathEditMode="relative" rAng="0" ptsTypes="AA" p14:bounceEnd="8000">
                                          <p:cBhvr>
                                            <p:cTn id="1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" y="1486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3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8" dur="10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1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56" presetClass="path" presetSubtype="0" accel="6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7 -2.22222E-6 L 0.00052 0.29746 " pathEditMode="relative" rAng="0" ptsTypes="AA">
                                          <p:cBhvr>
                                            <p:cTn id="1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" y="1486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3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8" dur="10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1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F1F7CE-A3A2-0C86-8ACE-74652BBBFC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FA267DBF-81DA-0F9B-5304-45BC351AF345}"/>
              </a:ext>
            </a:extLst>
          </p:cNvPr>
          <p:cNvSpPr/>
          <p:nvPr/>
        </p:nvSpPr>
        <p:spPr>
          <a:xfrm rot="7546819">
            <a:off x="2842488" y="1213545"/>
            <a:ext cx="691184" cy="5123941"/>
          </a:xfrm>
          <a:prstGeom prst="can">
            <a:avLst>
              <a:gd name="adj" fmla="val 34120"/>
            </a:avLst>
          </a:prstGeom>
          <a:gradFill flip="none" rotWithShape="1">
            <a:gsLst>
              <a:gs pos="0">
                <a:srgbClr val="B08484"/>
              </a:gs>
              <a:gs pos="100000">
                <a:srgbClr val="F8F5F5"/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96360EA-C76F-5D74-9A66-E84804CC6478}"/>
              </a:ext>
            </a:extLst>
          </p:cNvPr>
          <p:cNvCxnSpPr>
            <a:cxnSpLocks/>
          </p:cNvCxnSpPr>
          <p:nvPr/>
        </p:nvCxnSpPr>
        <p:spPr>
          <a:xfrm rot="1313091">
            <a:off x="2081865" y="3165272"/>
            <a:ext cx="3638550" cy="833648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9FFE9AEA-A36F-ACA2-A15F-2F533397AB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  <a14:imgEffect>
                      <a14:colorTemperature colorTemp="5785"/>
                    </a14:imgEffect>
                    <a14:imgEffect>
                      <a14:saturation sat="400000"/>
                    </a14:imgEffect>
                    <a14:imgEffect>
                      <a14:brightnessContrast bright="3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7732597">
            <a:off x="7470479" y="873479"/>
            <a:ext cx="1265035" cy="5038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F4A23197-B108-9ED9-5F60-22CFD575AED4}"/>
              </a:ext>
            </a:extLst>
          </p:cNvPr>
          <p:cNvSpPr/>
          <p:nvPr/>
        </p:nvSpPr>
        <p:spPr>
          <a:xfrm rot="1313091">
            <a:off x="1358669" y="2287449"/>
            <a:ext cx="716165" cy="878045"/>
          </a:xfrm>
          <a:custGeom>
            <a:avLst/>
            <a:gdLst>
              <a:gd name="connsiteX0" fmla="*/ 447640 w 447640"/>
              <a:gd name="connsiteY0" fmla="*/ 0 h 482600"/>
              <a:gd name="connsiteX1" fmla="*/ 22190 w 447640"/>
              <a:gd name="connsiteY1" fmla="*/ 158750 h 482600"/>
              <a:gd name="connsiteX2" fmla="*/ 98390 w 447640"/>
              <a:gd name="connsiteY2" fmla="*/ 482600 h 482600"/>
              <a:gd name="connsiteX0" fmla="*/ 439392 w 439392"/>
              <a:gd name="connsiteY0" fmla="*/ 0 h 485775"/>
              <a:gd name="connsiteX1" fmla="*/ 13942 w 439392"/>
              <a:gd name="connsiteY1" fmla="*/ 158750 h 485775"/>
              <a:gd name="connsiteX2" fmla="*/ 161579 w 439392"/>
              <a:gd name="connsiteY2" fmla="*/ 485775 h 485775"/>
              <a:gd name="connsiteX0" fmla="*/ 449535 w 449535"/>
              <a:gd name="connsiteY0" fmla="*/ 0 h 485775"/>
              <a:gd name="connsiteX1" fmla="*/ 24085 w 449535"/>
              <a:gd name="connsiteY1" fmla="*/ 158750 h 485775"/>
              <a:gd name="connsiteX2" fmla="*/ 171722 w 449535"/>
              <a:gd name="connsiteY2" fmla="*/ 485775 h 485775"/>
              <a:gd name="connsiteX0" fmla="*/ 449535 w 449535"/>
              <a:gd name="connsiteY0" fmla="*/ 8591 h 494366"/>
              <a:gd name="connsiteX1" fmla="*/ 24085 w 449535"/>
              <a:gd name="connsiteY1" fmla="*/ 167341 h 494366"/>
              <a:gd name="connsiteX2" fmla="*/ 171722 w 449535"/>
              <a:gd name="connsiteY2" fmla="*/ 494366 h 494366"/>
              <a:gd name="connsiteX0" fmla="*/ 423787 w 423787"/>
              <a:gd name="connsiteY0" fmla="*/ 10999 h 496774"/>
              <a:gd name="connsiteX1" fmla="*/ 31674 w 423787"/>
              <a:gd name="connsiteY1" fmla="*/ 134824 h 496774"/>
              <a:gd name="connsiteX2" fmla="*/ 145974 w 423787"/>
              <a:gd name="connsiteY2" fmla="*/ 496774 h 496774"/>
              <a:gd name="connsiteX0" fmla="*/ 423787 w 423787"/>
              <a:gd name="connsiteY0" fmla="*/ 13610 h 499385"/>
              <a:gd name="connsiteX1" fmla="*/ 31674 w 423787"/>
              <a:gd name="connsiteY1" fmla="*/ 137435 h 499385"/>
              <a:gd name="connsiteX2" fmla="*/ 145974 w 423787"/>
              <a:gd name="connsiteY2" fmla="*/ 499385 h 499385"/>
              <a:gd name="connsiteX0" fmla="*/ 423787 w 423787"/>
              <a:gd name="connsiteY0" fmla="*/ 11000 h 496775"/>
              <a:gd name="connsiteX1" fmla="*/ 31674 w 423787"/>
              <a:gd name="connsiteY1" fmla="*/ 134825 h 496775"/>
              <a:gd name="connsiteX2" fmla="*/ 145974 w 423787"/>
              <a:gd name="connsiteY2" fmla="*/ 496775 h 496775"/>
              <a:gd name="connsiteX0" fmla="*/ 416034 w 416034"/>
              <a:gd name="connsiteY0" fmla="*/ 13610 h 499385"/>
              <a:gd name="connsiteX1" fmla="*/ 23921 w 416034"/>
              <a:gd name="connsiteY1" fmla="*/ 137435 h 499385"/>
              <a:gd name="connsiteX2" fmla="*/ 138221 w 416034"/>
              <a:gd name="connsiteY2" fmla="*/ 499385 h 499385"/>
              <a:gd name="connsiteX0" fmla="*/ 416034 w 416034"/>
              <a:gd name="connsiteY0" fmla="*/ 12006 h 497781"/>
              <a:gd name="connsiteX1" fmla="*/ 23921 w 416034"/>
              <a:gd name="connsiteY1" fmla="*/ 150118 h 497781"/>
              <a:gd name="connsiteX2" fmla="*/ 138221 w 416034"/>
              <a:gd name="connsiteY2" fmla="*/ 497781 h 497781"/>
              <a:gd name="connsiteX0" fmla="*/ 406168 w 406168"/>
              <a:gd name="connsiteY0" fmla="*/ 10019 h 505319"/>
              <a:gd name="connsiteX1" fmla="*/ 14055 w 406168"/>
              <a:gd name="connsiteY1" fmla="*/ 148131 h 505319"/>
              <a:gd name="connsiteX2" fmla="*/ 172805 w 406168"/>
              <a:gd name="connsiteY2" fmla="*/ 505319 h 505319"/>
              <a:gd name="connsiteX0" fmla="*/ 381448 w 381448"/>
              <a:gd name="connsiteY0" fmla="*/ 11317 h 506617"/>
              <a:gd name="connsiteX1" fmla="*/ 19497 w 381448"/>
              <a:gd name="connsiteY1" fmla="*/ 133554 h 506617"/>
              <a:gd name="connsiteX2" fmla="*/ 148085 w 381448"/>
              <a:gd name="connsiteY2" fmla="*/ 506617 h 506617"/>
              <a:gd name="connsiteX0" fmla="*/ 387700 w 387700"/>
              <a:gd name="connsiteY0" fmla="*/ 14036 h 480657"/>
              <a:gd name="connsiteX1" fmla="*/ 19925 w 387700"/>
              <a:gd name="connsiteY1" fmla="*/ 107594 h 480657"/>
              <a:gd name="connsiteX2" fmla="*/ 148513 w 387700"/>
              <a:gd name="connsiteY2" fmla="*/ 480657 h 480657"/>
              <a:gd name="connsiteX0" fmla="*/ 387700 w 387700"/>
              <a:gd name="connsiteY0" fmla="*/ 36836 h 503457"/>
              <a:gd name="connsiteX1" fmla="*/ 19925 w 387700"/>
              <a:gd name="connsiteY1" fmla="*/ 130394 h 503457"/>
              <a:gd name="connsiteX2" fmla="*/ 148513 w 387700"/>
              <a:gd name="connsiteY2" fmla="*/ 503457 h 503457"/>
              <a:gd name="connsiteX0" fmla="*/ 387700 w 387700"/>
              <a:gd name="connsiteY0" fmla="*/ 52601 h 519222"/>
              <a:gd name="connsiteX1" fmla="*/ 19925 w 387700"/>
              <a:gd name="connsiteY1" fmla="*/ 146159 h 519222"/>
              <a:gd name="connsiteX2" fmla="*/ 148513 w 387700"/>
              <a:gd name="connsiteY2" fmla="*/ 519222 h 519222"/>
              <a:gd name="connsiteX0" fmla="*/ 411497 w 411497"/>
              <a:gd name="connsiteY0" fmla="*/ 53878 h 520499"/>
              <a:gd name="connsiteX1" fmla="*/ 14604 w 411497"/>
              <a:gd name="connsiteY1" fmla="*/ 141201 h 520499"/>
              <a:gd name="connsiteX2" fmla="*/ 172310 w 411497"/>
              <a:gd name="connsiteY2" fmla="*/ 520499 h 520499"/>
              <a:gd name="connsiteX0" fmla="*/ 427246 w 427246"/>
              <a:gd name="connsiteY0" fmla="*/ 53878 h 520499"/>
              <a:gd name="connsiteX1" fmla="*/ 30353 w 427246"/>
              <a:gd name="connsiteY1" fmla="*/ 141201 h 520499"/>
              <a:gd name="connsiteX2" fmla="*/ 188059 w 427246"/>
              <a:gd name="connsiteY2" fmla="*/ 520499 h 520499"/>
              <a:gd name="connsiteX0" fmla="*/ 428835 w 428835"/>
              <a:gd name="connsiteY0" fmla="*/ 53878 h 520499"/>
              <a:gd name="connsiteX1" fmla="*/ 31942 w 428835"/>
              <a:gd name="connsiteY1" fmla="*/ 141201 h 520499"/>
              <a:gd name="connsiteX2" fmla="*/ 189648 w 428835"/>
              <a:gd name="connsiteY2" fmla="*/ 520499 h 520499"/>
              <a:gd name="connsiteX0" fmla="*/ 428835 w 428835"/>
              <a:gd name="connsiteY0" fmla="*/ 63213 h 529834"/>
              <a:gd name="connsiteX1" fmla="*/ 31942 w 428835"/>
              <a:gd name="connsiteY1" fmla="*/ 150536 h 529834"/>
              <a:gd name="connsiteX2" fmla="*/ 189648 w 428835"/>
              <a:gd name="connsiteY2" fmla="*/ 529834 h 529834"/>
              <a:gd name="connsiteX0" fmla="*/ 439869 w 439869"/>
              <a:gd name="connsiteY0" fmla="*/ 64860 h 531481"/>
              <a:gd name="connsiteX1" fmla="*/ 26961 w 439869"/>
              <a:gd name="connsiteY1" fmla="*/ 144701 h 531481"/>
              <a:gd name="connsiteX2" fmla="*/ 200682 w 439869"/>
              <a:gd name="connsiteY2" fmla="*/ 531481 h 531481"/>
              <a:gd name="connsiteX0" fmla="*/ 446217 w 446217"/>
              <a:gd name="connsiteY0" fmla="*/ 62158 h 528779"/>
              <a:gd name="connsiteX1" fmla="*/ 24574 w 446217"/>
              <a:gd name="connsiteY1" fmla="*/ 154468 h 528779"/>
              <a:gd name="connsiteX2" fmla="*/ 207030 w 446217"/>
              <a:gd name="connsiteY2" fmla="*/ 528779 h 528779"/>
              <a:gd name="connsiteX0" fmla="*/ 452688 w 452688"/>
              <a:gd name="connsiteY0" fmla="*/ 69593 h 536214"/>
              <a:gd name="connsiteX1" fmla="*/ 31045 w 452688"/>
              <a:gd name="connsiteY1" fmla="*/ 161903 h 536214"/>
              <a:gd name="connsiteX2" fmla="*/ 213501 w 452688"/>
              <a:gd name="connsiteY2" fmla="*/ 536214 h 53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2688" h="536214">
                <a:moveTo>
                  <a:pt x="452688" y="69593"/>
                </a:moveTo>
                <a:cubicBezTo>
                  <a:pt x="285494" y="-83187"/>
                  <a:pt x="85468" y="46726"/>
                  <a:pt x="31045" y="161903"/>
                </a:cubicBezTo>
                <a:cubicBezTo>
                  <a:pt x="-23378" y="277080"/>
                  <a:pt x="-30221" y="512336"/>
                  <a:pt x="213501" y="536214"/>
                </a:cubicBezTo>
              </a:path>
            </a:pathLst>
          </a:custGeom>
          <a:ln w="28575">
            <a:solidFill>
              <a:srgbClr val="455E78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7DDB5BA-92DA-507D-79DE-1D4F88B84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33" y="275160"/>
            <a:ext cx="10969200" cy="1044000"/>
          </a:xfrm>
        </p:spPr>
        <p:txBody>
          <a:bodyPr/>
          <a:lstStyle/>
          <a:p>
            <a:r>
              <a:rPr lang="sv-S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Depth</a:t>
            </a:r>
            <a:r>
              <a:rPr lang="sv-S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sv-S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Mapping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11F4A5-E786-2A96-34DF-40CBAF8342FA}"/>
              </a:ext>
            </a:extLst>
          </p:cNvPr>
          <p:cNvSpPr txBox="1"/>
          <p:nvPr/>
        </p:nvSpPr>
        <p:spPr>
          <a:xfrm>
            <a:off x="7699664" y="1785504"/>
            <a:ext cx="1350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sz="2000" dirty="0" err="1"/>
              <a:t>upside</a:t>
            </a:r>
            <a:endParaRPr lang="en-US" sz="2000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DED989-CB86-F1FE-38CF-DCCE6E8283BE}"/>
              </a:ext>
            </a:extLst>
          </p:cNvPr>
          <p:cNvSpPr txBox="1"/>
          <p:nvPr/>
        </p:nvSpPr>
        <p:spPr>
          <a:xfrm>
            <a:off x="7458451" y="4711985"/>
            <a:ext cx="1592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sz="2000" dirty="0" err="1"/>
              <a:t>downside</a:t>
            </a:r>
            <a:endParaRPr lang="en-US" sz="2000" dirty="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86973-DF36-7611-BD26-0FB45E5DD3B5}"/>
              </a:ext>
            </a:extLst>
          </p:cNvPr>
          <p:cNvSpPr txBox="1"/>
          <p:nvPr/>
        </p:nvSpPr>
        <p:spPr>
          <a:xfrm>
            <a:off x="5340927" y="1433945"/>
            <a:ext cx="766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sz="2000" dirty="0" err="1"/>
              <a:t>Top</a:t>
            </a:r>
            <a:endParaRPr lang="en-US" sz="2000" dirty="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5F00E5-E69C-F0E9-12F7-56182ADAD02B}"/>
              </a:ext>
            </a:extLst>
          </p:cNvPr>
          <p:cNvSpPr txBox="1"/>
          <p:nvPr/>
        </p:nvSpPr>
        <p:spPr>
          <a:xfrm>
            <a:off x="10253500" y="4984476"/>
            <a:ext cx="1223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sz="2000" dirty="0" err="1"/>
              <a:t>Bottom</a:t>
            </a:r>
            <a:endParaRPr lang="en-US" sz="2000" dirty="0" err="1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A925043-7E82-45DD-CBCF-4CAB6CE4008C}"/>
              </a:ext>
            </a:extLst>
          </p:cNvPr>
          <p:cNvCxnSpPr/>
          <p:nvPr/>
        </p:nvCxnSpPr>
        <p:spPr>
          <a:xfrm>
            <a:off x="8200275" y="2214822"/>
            <a:ext cx="0" cy="2480310"/>
          </a:xfrm>
          <a:prstGeom prst="straightConnector1">
            <a:avLst/>
          </a:prstGeom>
          <a:ln w="12700">
            <a:solidFill>
              <a:srgbClr val="2A4765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7C8F1E-3570-905B-2D7F-34C2569C761B}"/>
              </a:ext>
            </a:extLst>
          </p:cNvPr>
          <p:cNvCxnSpPr>
            <a:cxnSpLocks/>
          </p:cNvCxnSpPr>
          <p:nvPr/>
        </p:nvCxnSpPr>
        <p:spPr>
          <a:xfrm flipH="1" flipV="1">
            <a:off x="6347712" y="1985559"/>
            <a:ext cx="3409352" cy="2697218"/>
          </a:xfrm>
          <a:prstGeom prst="straightConnector1">
            <a:avLst/>
          </a:prstGeom>
          <a:ln w="12700">
            <a:solidFill>
              <a:srgbClr val="2A4765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EF3BBB9-D37D-933E-641F-69A0F0F26B16}"/>
              </a:ext>
            </a:extLst>
          </p:cNvPr>
          <p:cNvSpPr/>
          <p:nvPr/>
        </p:nvSpPr>
        <p:spPr>
          <a:xfrm>
            <a:off x="127355" y="896860"/>
            <a:ext cx="411932" cy="422300"/>
          </a:xfrm>
          <a:prstGeom prst="rect">
            <a:avLst/>
          </a:prstGeom>
          <a:solidFill>
            <a:srgbClr val="C38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316208E0-D9BD-C341-7642-C8ACA1306B53}"/>
              </a:ext>
            </a:extLst>
          </p:cNvPr>
          <p:cNvSpPr/>
          <p:nvPr/>
        </p:nvSpPr>
        <p:spPr>
          <a:xfrm>
            <a:off x="5237018" y="3512127"/>
            <a:ext cx="573578" cy="400110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B4DC29-3768-6E18-18E5-B2FE35E31917}"/>
              </a:ext>
            </a:extLst>
          </p:cNvPr>
          <p:cNvSpPr txBox="1"/>
          <p:nvPr/>
        </p:nvSpPr>
        <p:spPr>
          <a:xfrm>
            <a:off x="5374178" y="3233651"/>
            <a:ext cx="307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sz="2000" b="1" dirty="0"/>
              <a:t>?</a:t>
            </a:r>
            <a:endParaRPr lang="en-US" sz="2000" b="1" dirty="0" err="1"/>
          </a:p>
        </p:txBody>
      </p:sp>
    </p:spTree>
    <p:extLst>
      <p:ext uri="{BB962C8B-B14F-4D97-AF65-F5344CB8AC3E}">
        <p14:creationId xmlns:p14="http://schemas.microsoft.com/office/powerpoint/2010/main" val="363504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>
            <a:extLst>
              <a:ext uri="{FF2B5EF4-FFF2-40B4-BE49-F238E27FC236}">
                <a16:creationId xmlns:a16="http://schemas.microsoft.com/office/drawing/2014/main" id="{A547A9CC-7DC1-FDCE-4D76-6AC3CC9DA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98" y="271101"/>
            <a:ext cx="5037530" cy="1044000"/>
          </a:xfrm>
        </p:spPr>
        <p:txBody>
          <a:bodyPr anchor="b">
            <a:normAutofit/>
          </a:bodyPr>
          <a:lstStyle/>
          <a:p>
            <a:r>
              <a:rPr lang="en-US" dirty="0"/>
              <a:t>Continuous Depth</a:t>
            </a: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D7985640-CE7F-9B21-90A5-8A74C29147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000" y="1620000"/>
            <a:ext cx="5040000" cy="4032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1" name="Picture Placeholder 10" descr="A screen shot of a graph&#10;&#10;Description automatically generated">
            <a:extLst>
              <a:ext uri="{FF2B5EF4-FFF2-40B4-BE49-F238E27FC236}">
                <a16:creationId xmlns:a16="http://schemas.microsoft.com/office/drawing/2014/main" id="{CACB908C-C8A5-8315-A92E-730A5B20628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18220" y="1101659"/>
            <a:ext cx="2481720" cy="4754959"/>
          </a:xfrm>
          <a:noFill/>
          <a:ln w="38100">
            <a:solidFill>
              <a:schemeClr val="accent1"/>
            </a:solidFill>
          </a:ln>
        </p:spPr>
      </p:pic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886E4D89-2802-7E91-0E93-0905B5C87C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71121" y="6231870"/>
            <a:ext cx="2878407" cy="1905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0971CB-448E-5F18-A08F-24C937023D06}"/>
              </a:ext>
            </a:extLst>
          </p:cNvPr>
          <p:cNvSpPr/>
          <p:nvPr/>
        </p:nvSpPr>
        <p:spPr>
          <a:xfrm>
            <a:off x="127355" y="896860"/>
            <a:ext cx="411932" cy="422300"/>
          </a:xfrm>
          <a:prstGeom prst="rect">
            <a:avLst/>
          </a:prstGeom>
          <a:solidFill>
            <a:srgbClr val="C38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pic>
        <p:nvPicPr>
          <p:cNvPr id="3" name="Picture 2" descr="A close up of a metal surface&#10;&#10;Description automatically generated">
            <a:extLst>
              <a:ext uri="{FF2B5EF4-FFF2-40B4-BE49-F238E27FC236}">
                <a16:creationId xmlns:a16="http://schemas.microsoft.com/office/drawing/2014/main" id="{67F66A0A-2640-4F98-7B34-92C3D81A2C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V="1">
            <a:off x="5115521" y="2305662"/>
            <a:ext cx="4754961" cy="2346957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6197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CE6ED-C638-CBA1-F110-BDF5B9ECA9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Placeholder 6" descr="A red rectangle with green and white lines&#10;&#10;Description automatically generated">
            <a:extLst>
              <a:ext uri="{FF2B5EF4-FFF2-40B4-BE49-F238E27FC236}">
                <a16:creationId xmlns:a16="http://schemas.microsoft.com/office/drawing/2014/main" id="{4C4C3329-9C2B-FFAC-7ACD-D91E35E91AD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643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41835" y="2004648"/>
            <a:ext cx="5038725" cy="3747970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7FC7297-B9B7-E7E6-1C1B-428437776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33" y="275160"/>
            <a:ext cx="10969200" cy="1044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Temporal Comparison – Turnover/Phenology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015AF8-9C21-C9B0-9AC8-11E59C29B566}"/>
              </a:ext>
            </a:extLst>
          </p:cNvPr>
          <p:cNvSpPr/>
          <p:nvPr/>
        </p:nvSpPr>
        <p:spPr>
          <a:xfrm>
            <a:off x="127355" y="896860"/>
            <a:ext cx="411932" cy="422300"/>
          </a:xfrm>
          <a:prstGeom prst="rect">
            <a:avLst/>
          </a:prstGeom>
          <a:solidFill>
            <a:srgbClr val="C38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E7F15E-F9A2-B5A5-F34D-93E2A64C4EEC}"/>
              </a:ext>
            </a:extLst>
          </p:cNvPr>
          <p:cNvSpPr txBox="1"/>
          <p:nvPr/>
        </p:nvSpPr>
        <p:spPr>
          <a:xfrm>
            <a:off x="9650160" y="5128350"/>
            <a:ext cx="193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sz="2400" b="1" dirty="0" err="1">
                <a:solidFill>
                  <a:schemeClr val="bg1"/>
                </a:solidFill>
              </a:rPr>
              <a:t>Turnover</a:t>
            </a:r>
            <a:endParaRPr lang="en-US" sz="2400" b="1" dirty="0" err="1">
              <a:solidFill>
                <a:schemeClr val="bg1"/>
              </a:solidFill>
            </a:endParaRPr>
          </a:p>
        </p:txBody>
      </p:sp>
      <p:sp>
        <p:nvSpPr>
          <p:cNvPr id="9" name="Callout: Right Arrow 8">
            <a:extLst>
              <a:ext uri="{FF2B5EF4-FFF2-40B4-BE49-F238E27FC236}">
                <a16:creationId xmlns:a16="http://schemas.microsoft.com/office/drawing/2014/main" id="{74F8C5C7-07E4-5F05-83CB-4EF341020E32}"/>
              </a:ext>
            </a:extLst>
          </p:cNvPr>
          <p:cNvSpPr/>
          <p:nvPr/>
        </p:nvSpPr>
        <p:spPr>
          <a:xfrm>
            <a:off x="1087506" y="2004648"/>
            <a:ext cx="6025663" cy="3747970"/>
          </a:xfrm>
          <a:prstGeom prst="rightArrowCallout">
            <a:avLst>
              <a:gd name="adj1" fmla="val 30964"/>
              <a:gd name="adj2" fmla="val 22289"/>
              <a:gd name="adj3" fmla="val 27982"/>
              <a:gd name="adj4" fmla="val 6497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B479DD-322B-1723-DD57-AC78D636591A}"/>
              </a:ext>
            </a:extLst>
          </p:cNvPr>
          <p:cNvSpPr/>
          <p:nvPr/>
        </p:nvSpPr>
        <p:spPr>
          <a:xfrm>
            <a:off x="1087506" y="2004648"/>
            <a:ext cx="4676686" cy="37479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pic>
        <p:nvPicPr>
          <p:cNvPr id="7" name="Content Placeholder 8" descr="A close-up of a white piece of paper&#10;&#10;Description automatically generated">
            <a:extLst>
              <a:ext uri="{FF2B5EF4-FFF2-40B4-BE49-F238E27FC236}">
                <a16:creationId xmlns:a16="http://schemas.microsoft.com/office/drawing/2014/main" id="{4D5C36DE-7E34-D3BB-9115-E2EC4855262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5769" y="3894880"/>
            <a:ext cx="1901713" cy="1695135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A close-up of a brown surface&#10;&#10;Description automatically generated">
            <a:extLst>
              <a:ext uri="{FF2B5EF4-FFF2-40B4-BE49-F238E27FC236}">
                <a16:creationId xmlns:a16="http://schemas.microsoft.com/office/drawing/2014/main" id="{D106C8FB-D1FD-8E12-E1CE-115E48E16A3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5769" y="2108328"/>
            <a:ext cx="1901713" cy="1695135"/>
          </a:xfrm>
          <a:prstGeom prst="rect">
            <a:avLst/>
          </a:prstGeom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750991-242B-143D-F66C-01CD6B2C7F39}"/>
              </a:ext>
            </a:extLst>
          </p:cNvPr>
          <p:cNvSpPr txBox="1"/>
          <p:nvPr/>
        </p:nvSpPr>
        <p:spPr>
          <a:xfrm>
            <a:off x="2739817" y="3403353"/>
            <a:ext cx="871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sz="2000" dirty="0">
                <a:solidFill>
                  <a:schemeClr val="bg1"/>
                </a:solidFill>
              </a:rPr>
              <a:t>t</a:t>
            </a:r>
            <a:r>
              <a:rPr lang="sv-SE" sz="2000" baseline="-25000" dirty="0">
                <a:solidFill>
                  <a:schemeClr val="bg1"/>
                </a:solidFill>
              </a:rPr>
              <a:t>1</a:t>
            </a:r>
            <a:endParaRPr lang="en-US" sz="2000" baseline="-25000" dirty="0" err="1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3BCDA6-78EC-74AE-B267-B3BACEC06A22}"/>
              </a:ext>
            </a:extLst>
          </p:cNvPr>
          <p:cNvSpPr txBox="1"/>
          <p:nvPr/>
        </p:nvSpPr>
        <p:spPr>
          <a:xfrm>
            <a:off x="2704319" y="5189905"/>
            <a:ext cx="1250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sz="2000" dirty="0">
                <a:solidFill>
                  <a:schemeClr val="bg1"/>
                </a:solidFill>
              </a:rPr>
              <a:t>t</a:t>
            </a:r>
            <a:r>
              <a:rPr lang="sv-SE" sz="2000" baseline="-25000" dirty="0">
                <a:solidFill>
                  <a:schemeClr val="bg1"/>
                </a:solidFill>
              </a:rPr>
              <a:t>2</a:t>
            </a:r>
            <a:endParaRPr lang="en-US" sz="2000" baseline="-25000" dirty="0" err="1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C21C20-5A10-4578-8301-3F0A009A2CE8}"/>
              </a:ext>
            </a:extLst>
          </p:cNvPr>
          <p:cNvSpPr txBox="1"/>
          <p:nvPr/>
        </p:nvSpPr>
        <p:spPr>
          <a:xfrm>
            <a:off x="4145459" y="3626429"/>
            <a:ext cx="1493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sz="2400" b="1" dirty="0">
                <a:solidFill>
                  <a:schemeClr val="bg1"/>
                </a:solidFill>
              </a:rPr>
              <a:t>When?</a:t>
            </a:r>
            <a:endParaRPr lang="en-US" sz="20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120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D41D4-2A02-CD6F-FB8C-FC6FDE7EE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16008CB-7009-6DAB-6198-008CF2926422}"/>
              </a:ext>
            </a:extLst>
          </p:cNvPr>
          <p:cNvSpPr/>
          <p:nvPr/>
        </p:nvSpPr>
        <p:spPr>
          <a:xfrm>
            <a:off x="1087506" y="2004648"/>
            <a:ext cx="4676686" cy="37479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F5035D-5ED4-07F3-39AD-6829C96D25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Placeholder 6" descr="A red rectangle with green and white lines&#10;&#10;Description automatically generated">
            <a:extLst>
              <a:ext uri="{FF2B5EF4-FFF2-40B4-BE49-F238E27FC236}">
                <a16:creationId xmlns:a16="http://schemas.microsoft.com/office/drawing/2014/main" id="{62AD1E84-8676-EB97-2B9B-8052FA68B08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643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41835" y="2004648"/>
            <a:ext cx="5038725" cy="374797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7" name="Content Placeholder 8" descr="A close-up of a white piece of paper&#10;&#10;Description automatically generated">
            <a:extLst>
              <a:ext uri="{FF2B5EF4-FFF2-40B4-BE49-F238E27FC236}">
                <a16:creationId xmlns:a16="http://schemas.microsoft.com/office/drawing/2014/main" id="{7DB1592C-87DA-8E29-D0AC-47B8F8E6A3E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5769" y="3894880"/>
            <a:ext cx="1901713" cy="1695135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A close-up of a brown surface&#10;&#10;Description automatically generated">
            <a:extLst>
              <a:ext uri="{FF2B5EF4-FFF2-40B4-BE49-F238E27FC236}">
                <a16:creationId xmlns:a16="http://schemas.microsoft.com/office/drawing/2014/main" id="{CDB31D47-18A3-CA15-8627-640FA657EAF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5769" y="2108328"/>
            <a:ext cx="1901713" cy="1695135"/>
          </a:xfrm>
          <a:prstGeom prst="rect">
            <a:avLst/>
          </a:prstGeom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06A9698-2AA2-EC46-98F2-6A18742349FC}"/>
              </a:ext>
            </a:extLst>
          </p:cNvPr>
          <p:cNvSpPr txBox="1"/>
          <p:nvPr/>
        </p:nvSpPr>
        <p:spPr>
          <a:xfrm>
            <a:off x="2739817" y="3403353"/>
            <a:ext cx="871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sz="2000" dirty="0">
                <a:solidFill>
                  <a:schemeClr val="bg1"/>
                </a:solidFill>
              </a:rPr>
              <a:t>t</a:t>
            </a:r>
            <a:r>
              <a:rPr lang="sv-SE" sz="2000" baseline="-25000" dirty="0">
                <a:solidFill>
                  <a:schemeClr val="bg1"/>
                </a:solidFill>
              </a:rPr>
              <a:t>1</a:t>
            </a:r>
            <a:endParaRPr lang="en-US" sz="2000" baseline="-25000" dirty="0" err="1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615C4C-8E9E-596C-07C6-208CC8217CDD}"/>
              </a:ext>
            </a:extLst>
          </p:cNvPr>
          <p:cNvSpPr txBox="1"/>
          <p:nvPr/>
        </p:nvSpPr>
        <p:spPr>
          <a:xfrm>
            <a:off x="2704319" y="5189905"/>
            <a:ext cx="1250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sz="2000" dirty="0">
                <a:solidFill>
                  <a:schemeClr val="bg1"/>
                </a:solidFill>
              </a:rPr>
              <a:t>t</a:t>
            </a:r>
            <a:r>
              <a:rPr lang="sv-SE" sz="2000" baseline="-25000" dirty="0">
                <a:solidFill>
                  <a:schemeClr val="bg1"/>
                </a:solidFill>
              </a:rPr>
              <a:t>2</a:t>
            </a:r>
            <a:endParaRPr lang="en-US" sz="2000" baseline="-25000" dirty="0" err="1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812BE6-5449-9009-DA67-D3676CFCF42B}"/>
              </a:ext>
            </a:extLst>
          </p:cNvPr>
          <p:cNvSpPr txBox="1"/>
          <p:nvPr/>
        </p:nvSpPr>
        <p:spPr>
          <a:xfrm>
            <a:off x="4145459" y="3626429"/>
            <a:ext cx="1493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sz="2400" b="1" dirty="0">
                <a:solidFill>
                  <a:schemeClr val="bg1"/>
                </a:solidFill>
              </a:rPr>
              <a:t>When?</a:t>
            </a:r>
            <a:endParaRPr lang="en-US" sz="2000" b="1" dirty="0" err="1">
              <a:solidFill>
                <a:schemeClr val="bg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BD349DE-1396-9546-7CA2-FB00B407C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33" y="275160"/>
            <a:ext cx="10969200" cy="1044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Temporal Comparison – Spatial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Hotzones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989DE9-5019-D3E7-6EB4-BEC916177C50}"/>
              </a:ext>
            </a:extLst>
          </p:cNvPr>
          <p:cNvSpPr/>
          <p:nvPr/>
        </p:nvSpPr>
        <p:spPr>
          <a:xfrm>
            <a:off x="127355" y="896860"/>
            <a:ext cx="411932" cy="422300"/>
          </a:xfrm>
          <a:prstGeom prst="rect">
            <a:avLst/>
          </a:prstGeom>
          <a:solidFill>
            <a:srgbClr val="C38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14C29B-2DB3-3DD2-65CA-CB52C3CF2F1B}"/>
              </a:ext>
            </a:extLst>
          </p:cNvPr>
          <p:cNvSpPr txBox="1"/>
          <p:nvPr/>
        </p:nvSpPr>
        <p:spPr>
          <a:xfrm>
            <a:off x="9650160" y="5128350"/>
            <a:ext cx="193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sz="2400" b="1" dirty="0" err="1">
                <a:solidFill>
                  <a:schemeClr val="bg1"/>
                </a:solidFill>
              </a:rPr>
              <a:t>Turnover</a:t>
            </a:r>
            <a:endParaRPr lang="en-US" sz="2400" b="1" dirty="0" err="1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0743BA-4E9C-3F6E-D490-BE488E8E1FF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Cutout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7955499" y="2127558"/>
            <a:ext cx="2211394" cy="50387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4A038A9-ECC8-802F-BDCE-9F2398C8BF63}"/>
              </a:ext>
            </a:extLst>
          </p:cNvPr>
          <p:cNvSpPr txBox="1"/>
          <p:nvPr/>
        </p:nvSpPr>
        <p:spPr>
          <a:xfrm>
            <a:off x="9969084" y="3626429"/>
            <a:ext cx="1493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sz="2400" b="1" dirty="0">
                <a:solidFill>
                  <a:schemeClr val="bg1"/>
                </a:solidFill>
              </a:rPr>
              <a:t>Where?</a:t>
            </a:r>
            <a:endParaRPr lang="en-US" sz="20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12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4F4D1-10F6-BDEE-D1F3-AB9D02AF2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453020-067B-D285-3E51-49E4041BC89B}"/>
              </a:ext>
            </a:extLst>
          </p:cNvPr>
          <p:cNvSpPr/>
          <p:nvPr/>
        </p:nvSpPr>
        <p:spPr>
          <a:xfrm>
            <a:off x="127355" y="896860"/>
            <a:ext cx="411932" cy="422300"/>
          </a:xfrm>
          <a:prstGeom prst="rect">
            <a:avLst/>
          </a:prstGeom>
          <a:solidFill>
            <a:srgbClr val="C38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406BB5-A135-D39A-D7FB-9DE7A1AF98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8969F7D-E23E-39FF-00BB-C53C35EC5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33" y="275160"/>
            <a:ext cx="10969200" cy="1044000"/>
          </a:xfrm>
        </p:spPr>
        <p:txBody>
          <a:bodyPr/>
          <a:lstStyle/>
          <a:p>
            <a:r>
              <a:rPr lang="sv-S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4DF7A-1489-6380-E1A2-1E2A0335E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82466" y="3141133"/>
            <a:ext cx="7050334" cy="1044000"/>
          </a:xfrm>
        </p:spPr>
        <p:txBody>
          <a:bodyPr/>
          <a:lstStyle/>
          <a:p>
            <a:pPr marL="457200" lvl="1" indent="0" algn="ctr">
              <a:buNone/>
            </a:pPr>
            <a:r>
              <a:rPr lang="sv-SE" sz="2800" b="1" dirty="0"/>
              <a:t>When and where do roots </a:t>
            </a:r>
            <a:r>
              <a:rPr lang="sv-SE" sz="2800" b="1" dirty="0" err="1"/>
              <a:t>grow</a:t>
            </a:r>
            <a:r>
              <a:rPr lang="sv-SE" sz="2800" b="1" dirty="0"/>
              <a:t>?</a:t>
            </a:r>
          </a:p>
          <a:p>
            <a:pPr marL="914400" lvl="2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741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6B29B-E267-A2C3-A40A-DF945DAE5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group of paper trees&#10;&#10;Description automatically generated">
            <a:extLst>
              <a:ext uri="{FF2B5EF4-FFF2-40B4-BE49-F238E27FC236}">
                <a16:creationId xmlns:a16="http://schemas.microsoft.com/office/drawing/2014/main" id="{0893E6CA-248A-EB68-4A14-339A7710AEE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3" y="0"/>
            <a:ext cx="12191655" cy="4960871"/>
          </a:xfrm>
          <a:noFill/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4C06BD43-196A-3F37-424B-7FE502E8E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98" y="5075274"/>
            <a:ext cx="10969200" cy="583227"/>
          </a:xfrm>
        </p:spPr>
        <p:txBody>
          <a:bodyPr anchor="b">
            <a:normAutofit/>
          </a:bodyPr>
          <a:lstStyle/>
          <a:p>
            <a:r>
              <a:rPr lang="en-US" sz="2700" dirty="0"/>
              <a:t>Root Dynamics between years and seasons</a:t>
            </a:r>
          </a:p>
        </p:txBody>
      </p:sp>
    </p:spTree>
    <p:extLst>
      <p:ext uri="{BB962C8B-B14F-4D97-AF65-F5344CB8AC3E}">
        <p14:creationId xmlns:p14="http://schemas.microsoft.com/office/powerpoint/2010/main" val="943392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25881FDE-83F7-119E-5FDD-08AFA46052C2}"/>
              </a:ext>
            </a:extLst>
          </p:cNvPr>
          <p:cNvSpPr/>
          <p:nvPr/>
        </p:nvSpPr>
        <p:spPr>
          <a:xfrm>
            <a:off x="705484" y="3547564"/>
            <a:ext cx="10053955" cy="221360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B0013A-7627-E266-3663-D514F2898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Multi-</a:t>
            </a:r>
            <a:r>
              <a:rPr lang="sv-SE" dirty="0" err="1"/>
              <a:t>Year</a:t>
            </a:r>
            <a:r>
              <a:rPr lang="sv-SE" dirty="0"/>
              <a:t> Dataset (Fen &amp; Forest)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A4DF12-386D-7C5D-43B6-0B862DFD44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A3D741-240B-BD2F-4D71-0E5D4C6381F7}"/>
              </a:ext>
            </a:extLst>
          </p:cNvPr>
          <p:cNvCxnSpPr>
            <a:cxnSpLocks/>
          </p:cNvCxnSpPr>
          <p:nvPr/>
        </p:nvCxnSpPr>
        <p:spPr>
          <a:xfrm>
            <a:off x="-396252" y="2960902"/>
            <a:ext cx="126074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345E5D0-7F9D-F134-9469-E7D43862374E}"/>
              </a:ext>
            </a:extLst>
          </p:cNvPr>
          <p:cNvSpPr txBox="1"/>
          <p:nvPr/>
        </p:nvSpPr>
        <p:spPr>
          <a:xfrm>
            <a:off x="7256282" y="4361450"/>
            <a:ext cx="1209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sz="2800" b="1" dirty="0"/>
              <a:t>...</a:t>
            </a:r>
            <a:endParaRPr lang="en-US" sz="2800" b="1" dirty="0" err="1"/>
          </a:p>
        </p:txBody>
      </p:sp>
      <p:pic>
        <p:nvPicPr>
          <p:cNvPr id="59" name="Picture 58" descr="A snow covered ground with trees and a blue sky&#10;&#10;Description automatically generated">
            <a:extLst>
              <a:ext uri="{FF2B5EF4-FFF2-40B4-BE49-F238E27FC236}">
                <a16:creationId xmlns:a16="http://schemas.microsoft.com/office/drawing/2014/main" id="{A13B71F0-38D9-D9EB-BDD8-0676B585B22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48687" y="3646114"/>
            <a:ext cx="482905" cy="5579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0" name="Picture 59" descr="A grass field with trees and a cloudy sky&#10;&#10;Description automatically generated">
            <a:extLst>
              <a:ext uri="{FF2B5EF4-FFF2-40B4-BE49-F238E27FC236}">
                <a16:creationId xmlns:a16="http://schemas.microsoft.com/office/drawing/2014/main" id="{6ECB6773-60DD-A0A9-1480-260EE292CC2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1143" y="4436054"/>
            <a:ext cx="557994" cy="4829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" name="Picture 60" descr="A field of grass and trees&#10;&#10;Description automatically generated">
            <a:extLst>
              <a:ext uri="{FF2B5EF4-FFF2-40B4-BE49-F238E27FC236}">
                <a16:creationId xmlns:a16="http://schemas.microsoft.com/office/drawing/2014/main" id="{A178B5B7-C8D4-AAA2-45E3-CDF33AE8EEB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1144" y="5188450"/>
            <a:ext cx="557992" cy="4829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8" name="Picture 57" descr="A black surface with white lines&#10;&#10;Description automatically generated with medium confidence">
            <a:extLst>
              <a:ext uri="{FF2B5EF4-FFF2-40B4-BE49-F238E27FC236}">
                <a16:creationId xmlns:a16="http://schemas.microsoft.com/office/drawing/2014/main" id="{2F5279B3-FB1E-D955-3FCF-7959461337F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09952" y="3711250"/>
            <a:ext cx="1524000" cy="39562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82695E1C-7498-3D1D-C2ED-A14FCC139289}"/>
              </a:ext>
            </a:extLst>
          </p:cNvPr>
          <p:cNvGrpSpPr/>
          <p:nvPr/>
        </p:nvGrpSpPr>
        <p:grpSpPr>
          <a:xfrm>
            <a:off x="2309952" y="4370011"/>
            <a:ext cx="1524000" cy="588035"/>
            <a:chOff x="2006737" y="4468658"/>
            <a:chExt cx="1524000" cy="588035"/>
          </a:xfrm>
        </p:grpSpPr>
        <p:pic>
          <p:nvPicPr>
            <p:cNvPr id="57" name="Picture 56" descr="A black and white photo&#10;&#10;Description automatically generated">
              <a:extLst>
                <a:ext uri="{FF2B5EF4-FFF2-40B4-BE49-F238E27FC236}">
                  <a16:creationId xmlns:a16="http://schemas.microsoft.com/office/drawing/2014/main" id="{9D5B0B69-ADF0-A621-E0F1-99E5C7D087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06737" y="4468658"/>
              <a:ext cx="1524000" cy="3930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2" name="Picture 61" descr="A field of tall grass&#10;&#10;Description automatically generated">
              <a:extLst>
                <a:ext uri="{FF2B5EF4-FFF2-40B4-BE49-F238E27FC236}">
                  <a16:creationId xmlns:a16="http://schemas.microsoft.com/office/drawing/2014/main" id="{DC524AA2-C561-D815-5C96-C472F3A103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06737" y="4861704"/>
              <a:ext cx="1524000" cy="1949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63" name="Picture 62" descr="A black and white photo&#10;&#10;Description automatically generated">
            <a:extLst>
              <a:ext uri="{FF2B5EF4-FFF2-40B4-BE49-F238E27FC236}">
                <a16:creationId xmlns:a16="http://schemas.microsoft.com/office/drawing/2014/main" id="{26218268-34BD-081D-EFDB-BFF6C98300B0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 flipV="1">
            <a:off x="2305337" y="5223114"/>
            <a:ext cx="1524000" cy="3967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0" name="Picture 69" descr="A black surface with white lines&#10;&#10;Description automatically generated with medium confidence">
            <a:extLst>
              <a:ext uri="{FF2B5EF4-FFF2-40B4-BE49-F238E27FC236}">
                <a16:creationId xmlns:a16="http://schemas.microsoft.com/office/drawing/2014/main" id="{2C70E1E0-E2EE-181C-6F0B-F8D07C95D66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7205" y="3713182"/>
            <a:ext cx="1524000" cy="39562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33D79FD0-E23E-5783-7ACB-9D9EE09C9687}"/>
              </a:ext>
            </a:extLst>
          </p:cNvPr>
          <p:cNvGrpSpPr/>
          <p:nvPr/>
        </p:nvGrpSpPr>
        <p:grpSpPr>
          <a:xfrm>
            <a:off x="4647205" y="4371943"/>
            <a:ext cx="1524000" cy="588035"/>
            <a:chOff x="2006737" y="4468658"/>
            <a:chExt cx="1524000" cy="588035"/>
          </a:xfrm>
        </p:grpSpPr>
        <p:pic>
          <p:nvPicPr>
            <p:cNvPr id="72" name="Picture 71" descr="A black and white photo&#10;&#10;Description automatically generated">
              <a:extLst>
                <a:ext uri="{FF2B5EF4-FFF2-40B4-BE49-F238E27FC236}">
                  <a16:creationId xmlns:a16="http://schemas.microsoft.com/office/drawing/2014/main" id="{B7B3720F-10A1-6826-194E-DB92B7009D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06737" y="4468658"/>
              <a:ext cx="1524000" cy="3930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3" name="Picture 72" descr="A field of tall grass&#10;&#10;Description automatically generated">
              <a:extLst>
                <a:ext uri="{FF2B5EF4-FFF2-40B4-BE49-F238E27FC236}">
                  <a16:creationId xmlns:a16="http://schemas.microsoft.com/office/drawing/2014/main" id="{5CF0813C-671B-9FDF-836B-4B6BE13C13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06737" y="4861704"/>
              <a:ext cx="1524000" cy="1949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74" name="Picture 73" descr="A black and white photo&#10;&#10;Description automatically generated">
            <a:extLst>
              <a:ext uri="{FF2B5EF4-FFF2-40B4-BE49-F238E27FC236}">
                <a16:creationId xmlns:a16="http://schemas.microsoft.com/office/drawing/2014/main" id="{F57DD93E-F247-7FA9-0293-BD8EB9EDD0EC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 flipV="1">
            <a:off x="4647205" y="5214874"/>
            <a:ext cx="1524000" cy="3967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5" name="Picture 74" descr="A black surface with white lines&#10;&#10;Description automatically generated with medium confidence">
            <a:extLst>
              <a:ext uri="{FF2B5EF4-FFF2-40B4-BE49-F238E27FC236}">
                <a16:creationId xmlns:a16="http://schemas.microsoft.com/office/drawing/2014/main" id="{5B925829-6B84-A5B7-3C8B-77927A9E919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80066" y="3707253"/>
            <a:ext cx="1524000" cy="39562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6AF37603-2F5A-93C2-3456-44B23D1554D5}"/>
              </a:ext>
            </a:extLst>
          </p:cNvPr>
          <p:cNvGrpSpPr/>
          <p:nvPr/>
        </p:nvGrpSpPr>
        <p:grpSpPr>
          <a:xfrm>
            <a:off x="8880066" y="4366014"/>
            <a:ext cx="1524000" cy="588035"/>
            <a:chOff x="2006737" y="4468658"/>
            <a:chExt cx="1524000" cy="588035"/>
          </a:xfrm>
        </p:grpSpPr>
        <p:pic>
          <p:nvPicPr>
            <p:cNvPr id="77" name="Picture 76" descr="A black and white photo&#10;&#10;Description automatically generated">
              <a:extLst>
                <a:ext uri="{FF2B5EF4-FFF2-40B4-BE49-F238E27FC236}">
                  <a16:creationId xmlns:a16="http://schemas.microsoft.com/office/drawing/2014/main" id="{2B43125B-141C-4BDA-84B8-FC5CA7DF42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06737" y="4468658"/>
              <a:ext cx="1524000" cy="3930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8" name="Picture 77" descr="A field of tall grass&#10;&#10;Description automatically generated">
              <a:extLst>
                <a:ext uri="{FF2B5EF4-FFF2-40B4-BE49-F238E27FC236}">
                  <a16:creationId xmlns:a16="http://schemas.microsoft.com/office/drawing/2014/main" id="{772FA459-DE0F-8229-610B-E46BC15EBE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06737" y="4861704"/>
              <a:ext cx="1524000" cy="1949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79" name="Picture 78" descr="A black and white photo&#10;&#10;Description automatically generated">
            <a:extLst>
              <a:ext uri="{FF2B5EF4-FFF2-40B4-BE49-F238E27FC236}">
                <a16:creationId xmlns:a16="http://schemas.microsoft.com/office/drawing/2014/main" id="{7C8FEBF9-A184-506E-6A1A-7F18641F6BF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 flipV="1">
            <a:off x="8880066" y="5204175"/>
            <a:ext cx="1524000" cy="3967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503A3D7D-AE55-785E-AE2C-2B7B1FEB5906}"/>
              </a:ext>
            </a:extLst>
          </p:cNvPr>
          <p:cNvSpPr txBox="1"/>
          <p:nvPr/>
        </p:nvSpPr>
        <p:spPr>
          <a:xfrm>
            <a:off x="2647991" y="3147647"/>
            <a:ext cx="838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v-SE" sz="2000" dirty="0"/>
              <a:t>2020</a:t>
            </a:r>
            <a:endParaRPr lang="en-US" sz="2000" dirty="0" err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6C2BFE0-83C2-4AF3-E3BF-63564D97E36F}"/>
              </a:ext>
            </a:extLst>
          </p:cNvPr>
          <p:cNvSpPr txBox="1"/>
          <p:nvPr/>
        </p:nvSpPr>
        <p:spPr>
          <a:xfrm>
            <a:off x="9222720" y="3116431"/>
            <a:ext cx="838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v-SE" sz="2000" dirty="0"/>
              <a:t>2025</a:t>
            </a:r>
            <a:endParaRPr lang="en-US" sz="2000" dirty="0" err="1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610E827-1AA1-8971-2F9E-5796B3E4A7F5}"/>
              </a:ext>
            </a:extLst>
          </p:cNvPr>
          <p:cNvSpPr txBox="1"/>
          <p:nvPr/>
        </p:nvSpPr>
        <p:spPr>
          <a:xfrm>
            <a:off x="4989859" y="3136707"/>
            <a:ext cx="838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sv-SE" sz="2000" dirty="0"/>
              <a:t>2021</a:t>
            </a:r>
            <a:endParaRPr lang="en-US" sz="2000" dirty="0" err="1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1C022B7-8093-CC5D-42F5-722CD3EBA302}"/>
              </a:ext>
            </a:extLst>
          </p:cNvPr>
          <p:cNvSpPr txBox="1"/>
          <p:nvPr/>
        </p:nvSpPr>
        <p:spPr>
          <a:xfrm>
            <a:off x="707358" y="2303292"/>
            <a:ext cx="10400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sz="2000" dirty="0"/>
              <a:t>Snow x </a:t>
            </a:r>
            <a:r>
              <a:rPr lang="sv-SE" sz="2000" dirty="0" err="1"/>
              <a:t>Grazing</a:t>
            </a:r>
            <a:r>
              <a:rPr lang="sv-SE" sz="2000" dirty="0"/>
              <a:t> x </a:t>
            </a:r>
            <a:r>
              <a:rPr lang="sv-SE" sz="2000" dirty="0" err="1"/>
              <a:t>Interannual</a:t>
            </a:r>
            <a:r>
              <a:rPr lang="sv-SE" sz="2000" dirty="0"/>
              <a:t> Variability </a:t>
            </a:r>
            <a:r>
              <a:rPr lang="sv-SE" sz="2000" dirty="0" err="1"/>
              <a:t>affects</a:t>
            </a:r>
            <a:r>
              <a:rPr lang="sv-SE" sz="2000" dirty="0"/>
              <a:t> Distribution and </a:t>
            </a:r>
            <a:r>
              <a:rPr lang="sv-SE" sz="2000" dirty="0" err="1"/>
              <a:t>Turnover</a:t>
            </a:r>
            <a:r>
              <a:rPr lang="sv-SE" sz="2000" dirty="0"/>
              <a:t>? </a:t>
            </a:r>
            <a:endParaRPr lang="en-US" sz="2000" dirty="0" err="1"/>
          </a:p>
        </p:txBody>
      </p:sp>
    </p:spTree>
    <p:extLst>
      <p:ext uri="{BB962C8B-B14F-4D97-AF65-F5344CB8AC3E}">
        <p14:creationId xmlns:p14="http://schemas.microsoft.com/office/powerpoint/2010/main" val="2507554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4B22E-112B-EECF-6811-6BC0E441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Depth Distribution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E33FA9-EBC7-6840-9AD2-6A06EC4943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Content Placeholder 26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F6F5FA56-75B2-75A6-FF30-41F972EEE0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775" y="1478183"/>
            <a:ext cx="7665463" cy="4509095"/>
          </a:xfrm>
        </p:spPr>
      </p:pic>
    </p:spTree>
    <p:extLst>
      <p:ext uri="{BB962C8B-B14F-4D97-AF65-F5344CB8AC3E}">
        <p14:creationId xmlns:p14="http://schemas.microsoft.com/office/powerpoint/2010/main" val="2060132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3F440-B73E-5803-99FC-7BBD0A8D5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4A2343B2-0A95-5ABF-3E02-D2A539FA9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98" y="5075275"/>
            <a:ext cx="10969200" cy="642620"/>
          </a:xfrm>
        </p:spPr>
        <p:txBody>
          <a:bodyPr/>
          <a:lstStyle/>
          <a:p>
            <a:pPr marL="914400" lvl="2" indent="0">
              <a:buNone/>
            </a:pPr>
            <a:r>
              <a:rPr lang="sv-SE" sz="3000" b="1" dirty="0" err="1">
                <a:latin typeface="+mj-lt"/>
              </a:rPr>
              <a:t>Above</a:t>
            </a:r>
            <a:r>
              <a:rPr lang="sv-SE" sz="3000" b="1" dirty="0">
                <a:latin typeface="+mj-lt"/>
              </a:rPr>
              <a:t> and </a:t>
            </a:r>
            <a:r>
              <a:rPr lang="sv-SE" sz="3000" b="1" dirty="0" err="1">
                <a:latin typeface="+mj-lt"/>
              </a:rPr>
              <a:t>Below</a:t>
            </a:r>
            <a:r>
              <a:rPr lang="sv-SE" sz="3000" b="1" dirty="0">
                <a:latin typeface="+mj-lt"/>
              </a:rPr>
              <a:t> </a:t>
            </a:r>
            <a:r>
              <a:rPr lang="sv-SE" sz="3000" b="1" dirty="0" err="1">
                <a:latin typeface="+mj-lt"/>
              </a:rPr>
              <a:t>are</a:t>
            </a:r>
            <a:r>
              <a:rPr lang="sv-SE" sz="3000" b="1" dirty="0">
                <a:latin typeface="+mj-lt"/>
              </a:rPr>
              <a:t> </a:t>
            </a:r>
            <a:r>
              <a:rPr lang="sv-SE" sz="3000" b="1" dirty="0" err="1">
                <a:latin typeface="+mj-lt"/>
              </a:rPr>
              <a:t>Temporally</a:t>
            </a:r>
            <a:r>
              <a:rPr lang="sv-SE" sz="3000" b="1" dirty="0">
                <a:latin typeface="+mj-lt"/>
              </a:rPr>
              <a:t> </a:t>
            </a:r>
            <a:r>
              <a:rPr lang="sv-SE" sz="3000" b="1" dirty="0" err="1">
                <a:latin typeface="+mj-lt"/>
              </a:rPr>
              <a:t>Linked</a:t>
            </a:r>
            <a:endParaRPr lang="sv-SE" sz="3000" b="1" dirty="0">
              <a:latin typeface="+mj-lt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F3A0E39-81DC-8C5F-9B92-27FAC912EEA2}"/>
              </a:ext>
            </a:extLst>
          </p:cNvPr>
          <p:cNvGrpSpPr/>
          <p:nvPr/>
        </p:nvGrpSpPr>
        <p:grpSpPr>
          <a:xfrm>
            <a:off x="610802" y="198476"/>
            <a:ext cx="9827402" cy="4831079"/>
            <a:chOff x="611998" y="1"/>
            <a:chExt cx="9952234" cy="5004708"/>
          </a:xfrm>
        </p:grpSpPr>
        <p:pic>
          <p:nvPicPr>
            <p:cNvPr id="16" name="Picture 15" descr="Long shot of a field of grass&#10;&#10;Description automatically generated">
              <a:extLst>
                <a:ext uri="{FF2B5EF4-FFF2-40B4-BE49-F238E27FC236}">
                  <a16:creationId xmlns:a16="http://schemas.microsoft.com/office/drawing/2014/main" id="{D67CC23A-209A-B708-5D5A-47558407BF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25000"/>
                      </a14:imgEffect>
                      <a14:imgEffect>
                        <a14:colorTemperature colorTemp="5000"/>
                      </a14:imgEffect>
                      <a14:imgEffect>
                        <a14:brightnessContrast contrast="-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623748" y="-11749"/>
              <a:ext cx="3117266" cy="3140766"/>
            </a:xfrm>
            <a:prstGeom prst="rect">
              <a:avLst/>
            </a:prstGeom>
          </p:spPr>
        </p:pic>
        <p:pic>
          <p:nvPicPr>
            <p:cNvPr id="17" name="Picture 16" descr="A black background with white dots&#10;&#10;Description automatically generated">
              <a:extLst>
                <a:ext uri="{FF2B5EF4-FFF2-40B4-BE49-F238E27FC236}">
                  <a16:creationId xmlns:a16="http://schemas.microsoft.com/office/drawing/2014/main" id="{61E946B7-6D50-2C01-0C8E-C19E9D4C2E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5000"/>
                      </a14:imgEffect>
                      <a14:imgEffect>
                        <a14:saturation sat="90000"/>
                      </a14:imgEffect>
                      <a14:imgEffect>
                        <a14:brightnessContrast bright="5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8114700" y="2557078"/>
              <a:ext cx="1747920" cy="3140765"/>
            </a:xfrm>
            <a:prstGeom prst="rect">
              <a:avLst/>
            </a:prstGeom>
          </p:spPr>
        </p:pic>
        <p:pic>
          <p:nvPicPr>
            <p:cNvPr id="18" name="Picture 17" descr="Long shot of a field of grass&#10;&#10;Description automatically generated">
              <a:extLst>
                <a:ext uri="{FF2B5EF4-FFF2-40B4-BE49-F238E27FC236}">
                  <a16:creationId xmlns:a16="http://schemas.microsoft.com/office/drawing/2014/main" id="{435C9554-F264-B92E-BCF1-7D33A9125D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5900"/>
                      </a14:imgEffect>
                      <a14:imgEffect>
                        <a14:saturation sat="200000"/>
                      </a14:imgEffect>
                      <a14:imgEffect>
                        <a14:brightnessContrast contrast="-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7430028" y="-9330"/>
              <a:ext cx="3117266" cy="3151142"/>
            </a:xfrm>
            <a:prstGeom prst="rect">
              <a:avLst/>
            </a:prstGeom>
          </p:spPr>
        </p:pic>
        <p:pic>
          <p:nvPicPr>
            <p:cNvPr id="19" name="Picture 18" descr="A black background with white dots&#10;&#10;Description automatically generated">
              <a:extLst>
                <a:ext uri="{FF2B5EF4-FFF2-40B4-BE49-F238E27FC236}">
                  <a16:creationId xmlns:a16="http://schemas.microsoft.com/office/drawing/2014/main" id="{0E835E7C-7D4C-A951-8613-EA22DAEC6C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"/>
                      </a14:imgEffect>
                      <a14:imgEffect>
                        <a14:brightnessContrast bright="5000" contrast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308422" y="2560367"/>
              <a:ext cx="1747920" cy="3140764"/>
            </a:xfrm>
            <a:prstGeom prst="rect">
              <a:avLst/>
            </a:prstGeom>
          </p:spPr>
        </p:pic>
        <p:pic>
          <p:nvPicPr>
            <p:cNvPr id="20" name="Picture 19" descr="Long shot of a field of grass&#10;&#10;Description automatically generated">
              <a:extLst>
                <a:ext uri="{FF2B5EF4-FFF2-40B4-BE49-F238E27FC236}">
                  <a16:creationId xmlns:a16="http://schemas.microsoft.com/office/drawing/2014/main" id="{8CA3A006-C3A6-A644-9747-ABEA5CE792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email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25000"/>
                      </a14:imgEffect>
                      <a14:imgEffect>
                        <a14:colorTemperature colorTemp="6266"/>
                      </a14:imgEffect>
                      <a14:imgEffect>
                        <a14:saturation sat="300000"/>
                      </a14:imgEffect>
                      <a14:imgEffect>
                        <a14:brightnessContrast bright="-9000" contrast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4005731" y="-9329"/>
              <a:ext cx="3117266" cy="3151139"/>
            </a:xfrm>
            <a:prstGeom prst="rect">
              <a:avLst/>
            </a:prstGeom>
          </p:spPr>
        </p:pic>
        <p:pic>
          <p:nvPicPr>
            <p:cNvPr id="21" name="Picture 20" descr="A black background with white dots&#10;&#10;Description automatically generated">
              <a:extLst>
                <a:ext uri="{FF2B5EF4-FFF2-40B4-BE49-F238E27FC236}">
                  <a16:creationId xmlns:a16="http://schemas.microsoft.com/office/drawing/2014/main" id="{665022A8-2FA9-2AB6-1B2C-74BEE1A7F2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10000"/>
                      </a14:imgEffect>
                      <a14:imgEffect>
                        <a14:saturation sat="315000"/>
                      </a14:imgEffect>
                      <a14:imgEffect>
                        <a14:brightnessContrast bright="-10000" contras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4685216" y="2560367"/>
              <a:ext cx="1747920" cy="31407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2694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654CE-BCF1-0414-0F03-8F0430D48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Spring </a:t>
            </a:r>
            <a:r>
              <a:rPr lang="sv-SE" dirty="0" err="1"/>
              <a:t>Phenology</a:t>
            </a:r>
            <a:r>
              <a:rPr lang="sv-SE" dirty="0"/>
              <a:t> (2023) 2024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ED402-0FC2-CF52-EAD1-31079E804F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034" y="1602689"/>
            <a:ext cx="10969198" cy="4032000"/>
          </a:xfrm>
        </p:spPr>
        <p:txBody>
          <a:bodyPr/>
          <a:lstStyle/>
          <a:p>
            <a:endParaRPr lang="sv-SE" dirty="0">
              <a:sym typeface="Wingdings" panose="05000000000000000000" pitchFamily="2" charset="2"/>
            </a:endParaRPr>
          </a:p>
          <a:p>
            <a:endParaRPr lang="sv-SE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A4C5B6-379C-44D3-B933-7C6F175A8A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 sz="900" dirty="0" err="1"/>
              <a:t>Modified</a:t>
            </a:r>
            <a:r>
              <a:rPr lang="sv-SE" sz="900" dirty="0"/>
              <a:t>: Blume-Werry 2022, </a:t>
            </a:r>
            <a:r>
              <a:rPr lang="sv-SE" sz="900" i="1" dirty="0"/>
              <a:t>Nature</a:t>
            </a:r>
            <a:endParaRPr lang="en-US" sz="900" i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C8A8EE3-4018-921C-288A-DDDB8A5535D2}"/>
              </a:ext>
            </a:extLst>
          </p:cNvPr>
          <p:cNvGrpSpPr/>
          <p:nvPr/>
        </p:nvGrpSpPr>
        <p:grpSpPr>
          <a:xfrm>
            <a:off x="6096000" y="1696720"/>
            <a:ext cx="4035291" cy="3558591"/>
            <a:chOff x="6065480" y="2171015"/>
            <a:chExt cx="2834543" cy="2895348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F93A24A-6C2A-A5B5-2F6E-7F86607B67DF}"/>
                </a:ext>
              </a:extLst>
            </p:cNvPr>
            <p:cNvGrpSpPr/>
            <p:nvPr/>
          </p:nvGrpSpPr>
          <p:grpSpPr>
            <a:xfrm>
              <a:off x="6065480" y="2171015"/>
              <a:ext cx="2834543" cy="2895348"/>
              <a:chOff x="4524691" y="3063943"/>
              <a:chExt cx="2580179" cy="2682499"/>
            </a:xfrm>
          </p:grpSpPr>
          <p:pic>
            <p:nvPicPr>
              <p:cNvPr id="7" name="Picture 6" descr="A diagram of a tree&#10;&#10;Description automatically generated">
                <a:extLst>
                  <a:ext uri="{FF2B5EF4-FFF2-40B4-BE49-F238E27FC236}">
                    <a16:creationId xmlns:a16="http://schemas.microsoft.com/office/drawing/2014/main" id="{30CE73C5-9187-8480-95DF-C175D960F5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5000" contrast="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524691" y="3063943"/>
                <a:ext cx="2580179" cy="2682499"/>
              </a:xfrm>
              <a:prstGeom prst="rect">
                <a:avLst/>
              </a:prstGeom>
            </p:spPr>
          </p:pic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8075AC2A-A539-9AC9-659A-C282157B0D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07577" y="3461308"/>
                <a:ext cx="0" cy="184745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F1738F9A-25C3-30A5-CE9B-4B6800D395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45099" y="5472893"/>
                <a:ext cx="45232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34CFE44A-731E-697E-2E4C-B24865E1CC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35714" y="3493724"/>
                <a:ext cx="0" cy="184851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7189FBE-0242-6491-EE0A-762BA98F60ED}"/>
                  </a:ext>
                </a:extLst>
              </p:cNvPr>
              <p:cNvSpPr txBox="1"/>
              <p:nvPr/>
            </p:nvSpPr>
            <p:spPr>
              <a:xfrm>
                <a:off x="6195890" y="5339987"/>
                <a:ext cx="659739" cy="265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sv-SE" sz="1200" b="1" dirty="0" err="1"/>
                  <a:t>Soil</a:t>
                </a:r>
                <a:r>
                  <a:rPr lang="sv-SE" sz="1200" b="1" dirty="0"/>
                  <a:t> T</a:t>
                </a:r>
                <a:endParaRPr lang="en-US" sz="1200" b="1" dirty="0" err="1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15AABAA-0E57-E4E8-0135-8E15A24F95C9}"/>
                  </a:ext>
                </a:extLst>
              </p:cNvPr>
              <p:cNvSpPr txBox="1"/>
              <p:nvPr/>
            </p:nvSpPr>
            <p:spPr>
              <a:xfrm>
                <a:off x="6195890" y="3159147"/>
                <a:ext cx="596898" cy="265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sv-SE" sz="1200" b="1" dirty="0"/>
                  <a:t>CO</a:t>
                </a:r>
                <a:r>
                  <a:rPr lang="sv-SE" sz="1200" b="1" baseline="-25000" dirty="0"/>
                  <a:t>2</a:t>
                </a:r>
                <a:endParaRPr lang="en-US" sz="1200" b="1" baseline="-25000" dirty="0" err="1"/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D775CB32-846D-376D-343C-F87E862E42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82491" y="3492532"/>
                <a:ext cx="976745" cy="181623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58AA8AD-5488-65BE-EB91-2B08FA33FB73}"/>
                  </a:ext>
                </a:extLst>
              </p:cNvPr>
              <p:cNvSpPr txBox="1"/>
              <p:nvPr/>
            </p:nvSpPr>
            <p:spPr>
              <a:xfrm>
                <a:off x="4700666" y="3188205"/>
                <a:ext cx="1058718" cy="265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sv-SE" sz="1200" b="1" dirty="0"/>
                  <a:t>AG </a:t>
                </a:r>
                <a:r>
                  <a:rPr lang="sv-SE" sz="1200" b="1" dirty="0" err="1"/>
                  <a:t>Growth</a:t>
                </a:r>
                <a:endParaRPr lang="en-US" sz="1200" b="1" dirty="0" err="1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934B7F-7C73-7F10-229B-81C29CF50F70}"/>
                  </a:ext>
                </a:extLst>
              </p:cNvPr>
              <p:cNvSpPr txBox="1"/>
              <p:nvPr/>
            </p:nvSpPr>
            <p:spPr>
              <a:xfrm>
                <a:off x="4678219" y="5339987"/>
                <a:ext cx="1058716" cy="265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sv-SE" sz="1200" b="1" dirty="0"/>
                  <a:t>BG </a:t>
                </a:r>
                <a:r>
                  <a:rPr lang="sv-SE" sz="1200" b="1" dirty="0" err="1"/>
                  <a:t>Growth</a:t>
                </a:r>
                <a:endParaRPr lang="en-US" sz="1200" b="1" dirty="0" err="1"/>
              </a:p>
            </p:txBody>
          </p:sp>
        </p:grp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B937DFF-5B7B-3FD0-2B76-125FCDD7DF84}"/>
                </a:ext>
              </a:extLst>
            </p:cNvPr>
            <p:cNvSpPr/>
            <p:nvPr/>
          </p:nvSpPr>
          <p:spPr>
            <a:xfrm rot="608251">
              <a:off x="7360145" y="2442985"/>
              <a:ext cx="486845" cy="443979"/>
            </a:xfrm>
            <a:custGeom>
              <a:avLst/>
              <a:gdLst>
                <a:gd name="connsiteX0" fmla="*/ 10160 w 452129"/>
                <a:gd name="connsiteY0" fmla="*/ 34745 h 436065"/>
                <a:gd name="connsiteX1" fmla="*/ 452120 w 452129"/>
                <a:gd name="connsiteY1" fmla="*/ 39825 h 436065"/>
                <a:gd name="connsiteX2" fmla="*/ 0 w 452129"/>
                <a:gd name="connsiteY2" fmla="*/ 436065 h 436065"/>
                <a:gd name="connsiteX0" fmla="*/ 0 w 441969"/>
                <a:gd name="connsiteY0" fmla="*/ 34745 h 455529"/>
                <a:gd name="connsiteX1" fmla="*/ 441960 w 441969"/>
                <a:gd name="connsiteY1" fmla="*/ 39825 h 455529"/>
                <a:gd name="connsiteX2" fmla="*/ 62348 w 441969"/>
                <a:gd name="connsiteY2" fmla="*/ 455529 h 455529"/>
                <a:gd name="connsiteX0" fmla="*/ 0 w 441969"/>
                <a:gd name="connsiteY0" fmla="*/ 34745 h 432930"/>
                <a:gd name="connsiteX1" fmla="*/ 441960 w 441969"/>
                <a:gd name="connsiteY1" fmla="*/ 39825 h 432930"/>
                <a:gd name="connsiteX2" fmla="*/ 130081 w 441969"/>
                <a:gd name="connsiteY2" fmla="*/ 432930 h 432930"/>
                <a:gd name="connsiteX0" fmla="*/ 0 w 442436"/>
                <a:gd name="connsiteY0" fmla="*/ 34745 h 432930"/>
                <a:gd name="connsiteX1" fmla="*/ 441960 w 442436"/>
                <a:gd name="connsiteY1" fmla="*/ 39825 h 432930"/>
                <a:gd name="connsiteX2" fmla="*/ 130081 w 442436"/>
                <a:gd name="connsiteY2" fmla="*/ 432930 h 432930"/>
                <a:gd name="connsiteX0" fmla="*/ 0 w 442436"/>
                <a:gd name="connsiteY0" fmla="*/ 34745 h 432930"/>
                <a:gd name="connsiteX1" fmla="*/ 441960 w 442436"/>
                <a:gd name="connsiteY1" fmla="*/ 39825 h 432930"/>
                <a:gd name="connsiteX2" fmla="*/ 130081 w 442436"/>
                <a:gd name="connsiteY2" fmla="*/ 432930 h 432930"/>
                <a:gd name="connsiteX0" fmla="*/ 0 w 459495"/>
                <a:gd name="connsiteY0" fmla="*/ 35383 h 433568"/>
                <a:gd name="connsiteX1" fmla="*/ 441960 w 459495"/>
                <a:gd name="connsiteY1" fmla="*/ 40463 h 433568"/>
                <a:gd name="connsiteX2" fmla="*/ 130081 w 459495"/>
                <a:gd name="connsiteY2" fmla="*/ 433568 h 433568"/>
                <a:gd name="connsiteX0" fmla="*/ 0 w 462129"/>
                <a:gd name="connsiteY0" fmla="*/ 21759 h 419944"/>
                <a:gd name="connsiteX1" fmla="*/ 445063 w 462129"/>
                <a:gd name="connsiteY1" fmla="*/ 54180 h 419944"/>
                <a:gd name="connsiteX2" fmla="*/ 130081 w 462129"/>
                <a:gd name="connsiteY2" fmla="*/ 419944 h 419944"/>
                <a:gd name="connsiteX0" fmla="*/ 0 w 454149"/>
                <a:gd name="connsiteY0" fmla="*/ 21116 h 419301"/>
                <a:gd name="connsiteX1" fmla="*/ 445063 w 454149"/>
                <a:gd name="connsiteY1" fmla="*/ 53537 h 419301"/>
                <a:gd name="connsiteX2" fmla="*/ 130081 w 454149"/>
                <a:gd name="connsiteY2" fmla="*/ 419301 h 419301"/>
                <a:gd name="connsiteX0" fmla="*/ 0 w 454149"/>
                <a:gd name="connsiteY0" fmla="*/ 31294 h 429479"/>
                <a:gd name="connsiteX1" fmla="*/ 445063 w 454149"/>
                <a:gd name="connsiteY1" fmla="*/ 63715 h 429479"/>
                <a:gd name="connsiteX2" fmla="*/ 130081 w 454149"/>
                <a:gd name="connsiteY2" fmla="*/ 429479 h 429479"/>
                <a:gd name="connsiteX0" fmla="*/ 0 w 454149"/>
                <a:gd name="connsiteY0" fmla="*/ 21458 h 419643"/>
                <a:gd name="connsiteX1" fmla="*/ 445063 w 454149"/>
                <a:gd name="connsiteY1" fmla="*/ 53879 h 419643"/>
                <a:gd name="connsiteX2" fmla="*/ 130081 w 454149"/>
                <a:gd name="connsiteY2" fmla="*/ 419643 h 419643"/>
                <a:gd name="connsiteX0" fmla="*/ 0 w 454149"/>
                <a:gd name="connsiteY0" fmla="*/ 20492 h 418677"/>
                <a:gd name="connsiteX1" fmla="*/ 445063 w 454149"/>
                <a:gd name="connsiteY1" fmla="*/ 52913 h 418677"/>
                <a:gd name="connsiteX2" fmla="*/ 130081 w 454149"/>
                <a:gd name="connsiteY2" fmla="*/ 418677 h 418677"/>
                <a:gd name="connsiteX0" fmla="*/ 0 w 454149"/>
                <a:gd name="connsiteY0" fmla="*/ 26280 h 424465"/>
                <a:gd name="connsiteX1" fmla="*/ 445063 w 454149"/>
                <a:gd name="connsiteY1" fmla="*/ 58701 h 424465"/>
                <a:gd name="connsiteX2" fmla="*/ 130081 w 454149"/>
                <a:gd name="connsiteY2" fmla="*/ 424465 h 424465"/>
                <a:gd name="connsiteX0" fmla="*/ 0 w 458519"/>
                <a:gd name="connsiteY0" fmla="*/ 19111 h 417296"/>
                <a:gd name="connsiteX1" fmla="*/ 450030 w 458519"/>
                <a:gd name="connsiteY1" fmla="*/ 76531 h 417296"/>
                <a:gd name="connsiteX2" fmla="*/ 130081 w 458519"/>
                <a:gd name="connsiteY2" fmla="*/ 417296 h 417296"/>
                <a:gd name="connsiteX0" fmla="*/ 0 w 458573"/>
                <a:gd name="connsiteY0" fmla="*/ 34531 h 432716"/>
                <a:gd name="connsiteX1" fmla="*/ 450030 w 458573"/>
                <a:gd name="connsiteY1" fmla="*/ 91951 h 432716"/>
                <a:gd name="connsiteX2" fmla="*/ 130081 w 458573"/>
                <a:gd name="connsiteY2" fmla="*/ 432716 h 432716"/>
                <a:gd name="connsiteX0" fmla="*/ 0 w 458614"/>
                <a:gd name="connsiteY0" fmla="*/ 19528 h 417713"/>
                <a:gd name="connsiteX1" fmla="*/ 450030 w 458614"/>
                <a:gd name="connsiteY1" fmla="*/ 76948 h 417713"/>
                <a:gd name="connsiteX2" fmla="*/ 130081 w 458614"/>
                <a:gd name="connsiteY2" fmla="*/ 417713 h 417713"/>
                <a:gd name="connsiteX0" fmla="*/ 0 w 481832"/>
                <a:gd name="connsiteY0" fmla="*/ 31787 h 429972"/>
                <a:gd name="connsiteX1" fmla="*/ 475655 w 481832"/>
                <a:gd name="connsiteY1" fmla="*/ 52215 h 429972"/>
                <a:gd name="connsiteX2" fmla="*/ 130081 w 481832"/>
                <a:gd name="connsiteY2" fmla="*/ 429972 h 429972"/>
                <a:gd name="connsiteX0" fmla="*/ 0 w 475655"/>
                <a:gd name="connsiteY0" fmla="*/ 34970 h 433155"/>
                <a:gd name="connsiteX1" fmla="*/ 475655 w 475655"/>
                <a:gd name="connsiteY1" fmla="*/ 55398 h 433155"/>
                <a:gd name="connsiteX2" fmla="*/ 130081 w 475655"/>
                <a:gd name="connsiteY2" fmla="*/ 433155 h 433155"/>
                <a:gd name="connsiteX0" fmla="*/ 0 w 480277"/>
                <a:gd name="connsiteY0" fmla="*/ 35352 h 433537"/>
                <a:gd name="connsiteX1" fmla="*/ 475655 w 480277"/>
                <a:gd name="connsiteY1" fmla="*/ 55780 h 433537"/>
                <a:gd name="connsiteX2" fmla="*/ 130081 w 480277"/>
                <a:gd name="connsiteY2" fmla="*/ 433537 h 433537"/>
                <a:gd name="connsiteX0" fmla="*/ 0 w 459423"/>
                <a:gd name="connsiteY0" fmla="*/ 17061 h 415246"/>
                <a:gd name="connsiteX1" fmla="*/ 454519 w 459423"/>
                <a:gd name="connsiteY1" fmla="*/ 95274 h 415246"/>
                <a:gd name="connsiteX2" fmla="*/ 130081 w 459423"/>
                <a:gd name="connsiteY2" fmla="*/ 415246 h 415246"/>
                <a:gd name="connsiteX0" fmla="*/ 0 w 459423"/>
                <a:gd name="connsiteY0" fmla="*/ 17061 h 415246"/>
                <a:gd name="connsiteX1" fmla="*/ 454519 w 459423"/>
                <a:gd name="connsiteY1" fmla="*/ 95274 h 415246"/>
                <a:gd name="connsiteX2" fmla="*/ 130081 w 459423"/>
                <a:gd name="connsiteY2" fmla="*/ 415246 h 415246"/>
                <a:gd name="connsiteX0" fmla="*/ 0 w 484092"/>
                <a:gd name="connsiteY0" fmla="*/ 18007 h 416192"/>
                <a:gd name="connsiteX1" fmla="*/ 479518 w 484092"/>
                <a:gd name="connsiteY1" fmla="*/ 91249 h 416192"/>
                <a:gd name="connsiteX2" fmla="*/ 130081 w 484092"/>
                <a:gd name="connsiteY2" fmla="*/ 416192 h 416192"/>
                <a:gd name="connsiteX0" fmla="*/ 0 w 479550"/>
                <a:gd name="connsiteY0" fmla="*/ 19872 h 418057"/>
                <a:gd name="connsiteX1" fmla="*/ 479518 w 479550"/>
                <a:gd name="connsiteY1" fmla="*/ 93114 h 418057"/>
                <a:gd name="connsiteX2" fmla="*/ 130081 w 479550"/>
                <a:gd name="connsiteY2" fmla="*/ 418057 h 418057"/>
                <a:gd name="connsiteX0" fmla="*/ 0 w 480180"/>
                <a:gd name="connsiteY0" fmla="*/ 20385 h 418570"/>
                <a:gd name="connsiteX1" fmla="*/ 479518 w 480180"/>
                <a:gd name="connsiteY1" fmla="*/ 93627 h 418570"/>
                <a:gd name="connsiteX2" fmla="*/ 130081 w 480180"/>
                <a:gd name="connsiteY2" fmla="*/ 418570 h 418570"/>
                <a:gd name="connsiteX0" fmla="*/ 0 w 484971"/>
                <a:gd name="connsiteY0" fmla="*/ 34793 h 432978"/>
                <a:gd name="connsiteX1" fmla="*/ 484328 w 484971"/>
                <a:gd name="connsiteY1" fmla="*/ 65949 h 432978"/>
                <a:gd name="connsiteX2" fmla="*/ 130081 w 484971"/>
                <a:gd name="connsiteY2" fmla="*/ 432978 h 432978"/>
                <a:gd name="connsiteX0" fmla="*/ 0 w 485097"/>
                <a:gd name="connsiteY0" fmla="*/ 28847 h 427032"/>
                <a:gd name="connsiteX1" fmla="*/ 484328 w 485097"/>
                <a:gd name="connsiteY1" fmla="*/ 60003 h 427032"/>
                <a:gd name="connsiteX2" fmla="*/ 130081 w 485097"/>
                <a:gd name="connsiteY2" fmla="*/ 427032 h 427032"/>
                <a:gd name="connsiteX0" fmla="*/ 0 w 485994"/>
                <a:gd name="connsiteY0" fmla="*/ 50884 h 449069"/>
                <a:gd name="connsiteX1" fmla="*/ 484328 w 485994"/>
                <a:gd name="connsiteY1" fmla="*/ 82040 h 449069"/>
                <a:gd name="connsiteX2" fmla="*/ 130081 w 485994"/>
                <a:gd name="connsiteY2" fmla="*/ 449069 h 449069"/>
                <a:gd name="connsiteX0" fmla="*/ 0 w 487058"/>
                <a:gd name="connsiteY0" fmla="*/ 45794 h 443979"/>
                <a:gd name="connsiteX1" fmla="*/ 485402 w 487058"/>
                <a:gd name="connsiteY1" fmla="*/ 86415 h 443979"/>
                <a:gd name="connsiteX2" fmla="*/ 130081 w 487058"/>
                <a:gd name="connsiteY2" fmla="*/ 443979 h 443979"/>
                <a:gd name="connsiteX0" fmla="*/ 0 w 486705"/>
                <a:gd name="connsiteY0" fmla="*/ 45794 h 443979"/>
                <a:gd name="connsiteX1" fmla="*/ 485402 w 486705"/>
                <a:gd name="connsiteY1" fmla="*/ 86415 h 443979"/>
                <a:gd name="connsiteX2" fmla="*/ 130081 w 486705"/>
                <a:gd name="connsiteY2" fmla="*/ 443979 h 443979"/>
                <a:gd name="connsiteX0" fmla="*/ 0 w 486845"/>
                <a:gd name="connsiteY0" fmla="*/ 45794 h 443979"/>
                <a:gd name="connsiteX1" fmla="*/ 485402 w 486845"/>
                <a:gd name="connsiteY1" fmla="*/ 86415 h 443979"/>
                <a:gd name="connsiteX2" fmla="*/ 130081 w 486845"/>
                <a:gd name="connsiteY2" fmla="*/ 443979 h 443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6845" h="443979">
                  <a:moveTo>
                    <a:pt x="0" y="45794"/>
                  </a:moveTo>
                  <a:cubicBezTo>
                    <a:pt x="197019" y="2793"/>
                    <a:pt x="465723" y="-46749"/>
                    <a:pt x="485402" y="86415"/>
                  </a:cubicBezTo>
                  <a:cubicBezTo>
                    <a:pt x="505081" y="219579"/>
                    <a:pt x="320304" y="285403"/>
                    <a:pt x="130081" y="443979"/>
                  </a:cubicBezTo>
                </a:path>
              </a:pathLst>
            </a:custGeom>
            <a:ln w="28575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 descr="A machine in a field of dry grass&#10;&#10;Description automatically generated">
            <a:extLst>
              <a:ext uri="{FF2B5EF4-FFF2-40B4-BE49-F238E27FC236}">
                <a16:creationId xmlns:a16="http://schemas.microsoft.com/office/drawing/2014/main" id="{10F283CC-0FA4-AEAB-F762-08C3E787E78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0924" y="1791447"/>
            <a:ext cx="2643387" cy="33983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EF9D42-4FC7-0D2D-A887-9ECA8296F743}"/>
              </a:ext>
            </a:extLst>
          </p:cNvPr>
          <p:cNvSpPr txBox="1"/>
          <p:nvPr/>
        </p:nvSpPr>
        <p:spPr>
          <a:xfrm>
            <a:off x="9084759" y="1557279"/>
            <a:ext cx="933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sz="1200" b="1" dirty="0"/>
              <a:t>(CH</a:t>
            </a:r>
            <a:r>
              <a:rPr lang="sv-SE" sz="1200" b="1" baseline="-25000" dirty="0"/>
              <a:t>4</a:t>
            </a:r>
            <a:r>
              <a:rPr lang="sv-SE" sz="1200" b="1" dirty="0"/>
              <a:t>)</a:t>
            </a:r>
            <a:endParaRPr lang="en-US" sz="1200" b="1" baseline="-25000" dirty="0" err="1"/>
          </a:p>
        </p:txBody>
      </p:sp>
    </p:spTree>
    <p:extLst>
      <p:ext uri="{BB962C8B-B14F-4D97-AF65-F5344CB8AC3E}">
        <p14:creationId xmlns:p14="http://schemas.microsoft.com/office/powerpoint/2010/main" val="1038477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7A442-3FD5-2F88-845F-B5C03DDBA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44854-4891-1342-6C82-0DFEF27A9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PhenoLink</a:t>
            </a:r>
            <a:r>
              <a:rPr lang="sv-SE" dirty="0"/>
              <a:t> (2023)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69982-F19D-99DE-46FF-218C745FF5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000" y="1620000"/>
            <a:ext cx="10969198" cy="4032000"/>
          </a:xfrm>
        </p:spPr>
        <p:txBody>
          <a:bodyPr/>
          <a:lstStyle/>
          <a:p>
            <a:endParaRPr lang="sv-SE" dirty="0">
              <a:sym typeface="Wingdings" panose="05000000000000000000" pitchFamily="2" charset="2"/>
            </a:endParaRPr>
          </a:p>
          <a:p>
            <a:endParaRPr lang="sv-SE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8F060E-3812-A0D0-ED77-CEDC25759E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sz="900" i="1" dirty="0"/>
          </a:p>
        </p:txBody>
      </p:sp>
      <p:pic>
        <p:nvPicPr>
          <p:cNvPr id="19" name="Picture 1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79F701A-0D41-4004-FFD2-CF2B21C172A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832" y="793101"/>
            <a:ext cx="3849316" cy="5132421"/>
          </a:xfrm>
          <a:prstGeom prst="rect">
            <a:avLst/>
          </a:prstGeom>
        </p:spPr>
      </p:pic>
      <p:pic>
        <p:nvPicPr>
          <p:cNvPr id="20" name="Picture 19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2DAD1EFA-DCCE-6E2C-360B-87380464D79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455"/>
          <a:stretch/>
        </p:blipFill>
        <p:spPr>
          <a:xfrm>
            <a:off x="610802" y="1573733"/>
            <a:ext cx="6256980" cy="403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18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C7BC0-E9C0-414C-8543-546F9F3F0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2C833-0A25-0CDE-EEBC-EDFC5D41D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PhenoLink</a:t>
            </a:r>
            <a:r>
              <a:rPr lang="sv-SE" dirty="0"/>
              <a:t> (2023)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2B242-213B-8909-1F68-44B7F44939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034" y="1678380"/>
            <a:ext cx="10969198" cy="4032000"/>
          </a:xfrm>
        </p:spPr>
        <p:txBody>
          <a:bodyPr/>
          <a:lstStyle/>
          <a:p>
            <a:endParaRPr lang="sv-SE" dirty="0">
              <a:sym typeface="Wingdings" panose="05000000000000000000" pitchFamily="2" charset="2"/>
            </a:endParaRPr>
          </a:p>
          <a:p>
            <a:endParaRPr lang="sv-SE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92B121-5F0E-1C72-3C6D-180074014D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sz="900" i="1" dirty="0"/>
          </a:p>
        </p:txBody>
      </p:sp>
      <p:pic>
        <p:nvPicPr>
          <p:cNvPr id="11" name="Picture 10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AB19EDE7-5E72-64DD-E978-B8DC968444D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767" y="2005961"/>
            <a:ext cx="5785851" cy="3235721"/>
          </a:xfrm>
          <a:prstGeom prst="rect">
            <a:avLst/>
          </a:prstGeom>
        </p:spPr>
      </p:pic>
      <p:pic>
        <p:nvPicPr>
          <p:cNvPr id="13" name="Picture 12" descr="A graph showing a curve&#10;&#10;Description automatically generated with medium confidence">
            <a:extLst>
              <a:ext uri="{FF2B5EF4-FFF2-40B4-BE49-F238E27FC236}">
                <a16:creationId xmlns:a16="http://schemas.microsoft.com/office/drawing/2014/main" id="{D08C6373-C26F-2415-B286-2EB16E1A6FF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3118" y="2005961"/>
            <a:ext cx="5785848" cy="323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980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7B174-102C-BFB5-6FE8-6082F601A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49727-3356-17AB-40CF-371230AF0A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AE0B75-F57C-CD09-F6FC-D49B503D587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E6BF5B-4174-0B23-170A-1D24C14AFF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9EC78ABB-EBC0-5F89-12A9-54F67BB267F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802" y="1588957"/>
            <a:ext cx="6094565" cy="4063043"/>
          </a:xfrm>
          <a:prstGeom prst="rect">
            <a:avLst/>
          </a:prstGeom>
        </p:spPr>
      </p:pic>
      <p:pic>
        <p:nvPicPr>
          <p:cNvPr id="17" name="Picture 16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04337F0F-32D0-E21E-3FA9-54F400182E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0002" y="2206865"/>
            <a:ext cx="4812695" cy="320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95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B17E9-58BA-EC02-D4BF-A0CD57C99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05B8FA62-D31E-CC2B-0C7B-4530B80F3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98" y="5075275"/>
            <a:ext cx="10969200" cy="642620"/>
          </a:xfrm>
        </p:spPr>
        <p:txBody>
          <a:bodyPr/>
          <a:lstStyle/>
          <a:p>
            <a:pPr marL="914400" lvl="2" indent="0">
              <a:buNone/>
            </a:pPr>
            <a:r>
              <a:rPr lang="sv-SE" sz="3000" b="1" dirty="0">
                <a:latin typeface="+mj-lt"/>
              </a:rPr>
              <a:t>What about </a:t>
            </a:r>
            <a:r>
              <a:rPr lang="sv-SE" sz="3000" b="1" dirty="0" err="1">
                <a:latin typeface="+mj-lt"/>
              </a:rPr>
              <a:t>Methane</a:t>
            </a:r>
            <a:r>
              <a:rPr lang="sv-SE" sz="3000" b="1" dirty="0">
                <a:latin typeface="+mj-lt"/>
              </a:rPr>
              <a:t>?</a:t>
            </a:r>
          </a:p>
        </p:txBody>
      </p:sp>
      <p:pic>
        <p:nvPicPr>
          <p:cNvPr id="5" name="Picture Placeholder 4" descr="Water with grass growing in it&#10;&#10;Description automatically generated">
            <a:extLst>
              <a:ext uri="{FF2B5EF4-FFF2-40B4-BE49-F238E27FC236}">
                <a16:creationId xmlns:a16="http://schemas.microsoft.com/office/drawing/2014/main" id="{6A0A4AEB-9A62-3FC4-0D84-2F8974B3647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4960938"/>
          </a:xfr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F392477-973A-7706-DBD8-B24CA436AE58}"/>
              </a:ext>
            </a:extLst>
          </p:cNvPr>
          <p:cNvSpPr txBox="1">
            <a:spLocks/>
          </p:cNvSpPr>
          <p:nvPr/>
        </p:nvSpPr>
        <p:spPr>
          <a:xfrm>
            <a:off x="6107633" y="6231870"/>
            <a:ext cx="5473565" cy="190500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Verdana" panose="020B060403050404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Verdana" panose="020B060403050404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Verdana" panose="020B060403050404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Verdana" panose="020B060403050404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v-SE" sz="900" dirty="0"/>
              <a:t>Credit: NASA Kate </a:t>
            </a:r>
            <a:r>
              <a:rPr lang="sv-SE" sz="900" dirty="0" err="1"/>
              <a:t>Ramsayer</a:t>
            </a:r>
            <a:r>
              <a:rPr lang="sv-SE" sz="900" dirty="0"/>
              <a:t>, CC 2.0</a:t>
            </a:r>
            <a:endParaRPr lang="en-US" sz="900" i="1" dirty="0"/>
          </a:p>
        </p:txBody>
      </p:sp>
    </p:spTree>
    <p:extLst>
      <p:ext uri="{BB962C8B-B14F-4D97-AF65-F5344CB8AC3E}">
        <p14:creationId xmlns:p14="http://schemas.microsoft.com/office/powerpoint/2010/main" val="1843925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4DE91CC2-BD6F-D275-319B-DDDC92E09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98" y="271101"/>
            <a:ext cx="5037530" cy="1044000"/>
          </a:xfrm>
        </p:spPr>
        <p:txBody>
          <a:bodyPr/>
          <a:lstStyle/>
          <a:p>
            <a:r>
              <a:rPr lang="sv-SE" dirty="0"/>
              <a:t>Roots &amp; CH</a:t>
            </a:r>
            <a:r>
              <a:rPr lang="sv-SE" baseline="-25000" dirty="0"/>
              <a:t>4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B0B5F05-1766-89A7-B994-6BE34342D9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000" y="1620000"/>
            <a:ext cx="5040000" cy="4032000"/>
          </a:xfrm>
        </p:spPr>
        <p:txBody>
          <a:bodyPr/>
          <a:lstStyle/>
          <a:p>
            <a:r>
              <a:rPr lang="sv-SE" dirty="0" err="1"/>
              <a:t>Porewater</a:t>
            </a:r>
            <a:r>
              <a:rPr lang="sv-SE" dirty="0"/>
              <a:t> CH4 is </a:t>
            </a:r>
            <a:r>
              <a:rPr lang="sv-SE" dirty="0" err="1"/>
              <a:t>depth</a:t>
            </a:r>
            <a:r>
              <a:rPr lang="sv-SE" dirty="0"/>
              <a:t> </a:t>
            </a:r>
            <a:r>
              <a:rPr lang="sv-SE" dirty="0" err="1"/>
              <a:t>related</a:t>
            </a:r>
            <a:endParaRPr lang="sv-SE" dirty="0"/>
          </a:p>
          <a:p>
            <a:r>
              <a:rPr lang="sv-SE" dirty="0"/>
              <a:t>transport and </a:t>
            </a:r>
            <a:r>
              <a:rPr lang="sv-SE" dirty="0" err="1"/>
              <a:t>consumption</a:t>
            </a:r>
            <a:r>
              <a:rPr lang="sv-SE" dirty="0"/>
              <a:t> is root </a:t>
            </a:r>
            <a:r>
              <a:rPr lang="sv-SE" dirty="0" err="1"/>
              <a:t>related</a:t>
            </a:r>
            <a:endParaRPr lang="sv-SE" dirty="0"/>
          </a:p>
          <a:p>
            <a:endParaRPr lang="sv-SE" dirty="0"/>
          </a:p>
          <a:p>
            <a:r>
              <a:rPr lang="sv-SE" dirty="0" err="1"/>
              <a:t>Role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old and new roots ? </a:t>
            </a:r>
          </a:p>
          <a:p>
            <a:r>
              <a:rPr lang="sv-SE" dirty="0"/>
              <a:t>Root </a:t>
            </a:r>
            <a:r>
              <a:rPr lang="sv-SE" dirty="0" err="1"/>
              <a:t>exudates</a:t>
            </a:r>
            <a:r>
              <a:rPr lang="sv-SE" dirty="0"/>
              <a:t> ?</a:t>
            </a:r>
          </a:p>
          <a:p>
            <a:r>
              <a:rPr lang="sv-SE" dirty="0"/>
              <a:t>Species?</a:t>
            </a:r>
          </a:p>
          <a:p>
            <a:endParaRPr lang="en-US" dirty="0"/>
          </a:p>
        </p:txBody>
      </p:sp>
      <p:pic>
        <p:nvPicPr>
          <p:cNvPr id="6" name="Content Placeholder 7" descr="Diagram of a plant life cycle&#10;&#10;Description automatically generated">
            <a:extLst>
              <a:ext uri="{FF2B5EF4-FFF2-40B4-BE49-F238E27FC236}">
                <a16:creationId xmlns:a16="http://schemas.microsoft.com/office/drawing/2014/main" id="{00CBC9B4-D6AC-DE0A-402A-F2CB0EA6050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4"/>
          <a:stretch/>
        </p:blipFill>
        <p:spPr>
          <a:xfrm>
            <a:off x="6283960" y="10"/>
            <a:ext cx="5907643" cy="6324590"/>
          </a:xfrm>
          <a:noFill/>
        </p:spPr>
      </p:pic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B0CADE1-FC6A-80B4-4055-225EB042C1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71121" y="6231870"/>
            <a:ext cx="2878407" cy="190500"/>
          </a:xfrm>
        </p:spPr>
        <p:txBody>
          <a:bodyPr/>
          <a:lstStyle/>
          <a:p>
            <a:r>
              <a:rPr lang="sv-SE" sz="900" dirty="0"/>
              <a:t>Määttä &amp; </a:t>
            </a:r>
            <a:r>
              <a:rPr lang="sv-SE" sz="900" dirty="0" err="1"/>
              <a:t>Malhotra</a:t>
            </a:r>
            <a:r>
              <a:rPr lang="sv-SE" sz="900" dirty="0"/>
              <a:t> 2024, </a:t>
            </a:r>
            <a:r>
              <a:rPr lang="sv-SE" sz="900" i="1" dirty="0"/>
              <a:t>Global Change </a:t>
            </a:r>
            <a:r>
              <a:rPr lang="sv-SE" sz="900" i="1" dirty="0" err="1"/>
              <a:t>Biology</a:t>
            </a:r>
            <a:endParaRPr lang="en-US" sz="900" i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9B0BA8-ACD8-5A3F-2421-294F3B0A5229}"/>
              </a:ext>
            </a:extLst>
          </p:cNvPr>
          <p:cNvSpPr/>
          <p:nvPr/>
        </p:nvSpPr>
        <p:spPr>
          <a:xfrm>
            <a:off x="127355" y="896860"/>
            <a:ext cx="411932" cy="422300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</p:spTree>
    <p:extLst>
      <p:ext uri="{BB962C8B-B14F-4D97-AF65-F5344CB8AC3E}">
        <p14:creationId xmlns:p14="http://schemas.microsoft.com/office/powerpoint/2010/main" val="479824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C51275-7D87-9826-CE59-6D8D52FDBECC}"/>
              </a:ext>
            </a:extLst>
          </p:cNvPr>
          <p:cNvSpPr txBox="1"/>
          <p:nvPr/>
        </p:nvSpPr>
        <p:spPr>
          <a:xfrm>
            <a:off x="1488333" y="2973635"/>
            <a:ext cx="89008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3600" b="1" dirty="0" err="1"/>
              <a:t>Ongoing</a:t>
            </a:r>
            <a:r>
              <a:rPr lang="sv-SE" sz="3600" b="1" dirty="0"/>
              <a:t> Projects</a:t>
            </a:r>
          </a:p>
          <a:p>
            <a:pPr algn="ctr"/>
            <a:r>
              <a:rPr lang="sv-SE" sz="3600" b="1" dirty="0"/>
              <a:t>&amp;</a:t>
            </a:r>
          </a:p>
          <a:p>
            <a:pPr algn="ctr"/>
            <a:r>
              <a:rPr lang="sv-SE" sz="3600" b="1" dirty="0"/>
              <a:t>New </a:t>
            </a:r>
            <a:r>
              <a:rPr lang="sv-SE" sz="3600" b="1" dirty="0" err="1"/>
              <a:t>Ideas</a:t>
            </a:r>
            <a:endParaRPr lang="sv-SE" sz="3600" b="1" dirty="0"/>
          </a:p>
        </p:txBody>
      </p:sp>
      <p:pic>
        <p:nvPicPr>
          <p:cNvPr id="2" name="Picture Placeholder 5" descr="A tree and dirt area&#10;&#10;Description automatically generated with medium confidence">
            <a:extLst>
              <a:ext uri="{FF2B5EF4-FFF2-40B4-BE49-F238E27FC236}">
                <a16:creationId xmlns:a16="http://schemas.microsoft.com/office/drawing/2014/main" id="{9FBD499E-23CC-BCE9-A25B-72E641C5ED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" contras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496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26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1D92B85-D409-A7F1-AC29-2BC70829A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98" y="271101"/>
            <a:ext cx="10969200" cy="1044000"/>
          </a:xfrm>
        </p:spPr>
        <p:txBody>
          <a:bodyPr/>
          <a:lstStyle/>
          <a:p>
            <a:r>
              <a:rPr lang="sv-SE" dirty="0"/>
              <a:t>Deep Oxygen?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B3B003-EF40-FAE5-173B-C6D2B631C2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6735" r="2016" b="2"/>
          <a:stretch/>
        </p:blipFill>
        <p:spPr>
          <a:xfrm>
            <a:off x="943582" y="1885266"/>
            <a:ext cx="4708417" cy="3766734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C297C5-D764-E7EC-6267-2EBD94105E1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1861" r="4077" b="1"/>
          <a:stretch/>
        </p:blipFill>
        <p:spPr>
          <a:xfrm>
            <a:off x="6541198" y="1885264"/>
            <a:ext cx="4708419" cy="3766735"/>
          </a:xfrm>
          <a:prstGeom prst="rect">
            <a:avLst/>
          </a:prstGeom>
          <a:noFill/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A5C46C-FE58-5BA4-7A0A-E40FF6A327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07633" y="6231870"/>
            <a:ext cx="5473565" cy="190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654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7634E-78E7-643C-1FEE-61D4C7911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315B7-83EB-3ED9-2432-187798BE1A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A4B86B-6E66-0204-BD3D-DACC5384D5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2A8535-1370-80A1-F9BE-4B28BD441D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5471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68652-7F8B-9DB6-7975-CAB04BB79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-up of a brown surface&#10;&#10;Description automatically generated">
            <a:extLst>
              <a:ext uri="{FF2B5EF4-FFF2-40B4-BE49-F238E27FC236}">
                <a16:creationId xmlns:a16="http://schemas.microsoft.com/office/drawing/2014/main" id="{97AD9E75-73BA-91CE-126D-A5C37FA1D2E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0"/>
            <a:ext cx="12192000" cy="4533079"/>
          </a:xfrm>
          <a:noFill/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2DC44792-D6F2-D1C9-76C6-D75888113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98" y="5075274"/>
            <a:ext cx="10969200" cy="583227"/>
          </a:xfrm>
        </p:spPr>
        <p:txBody>
          <a:bodyPr/>
          <a:lstStyle/>
          <a:p>
            <a:r>
              <a:rPr lang="en-US" dirty="0" err="1"/>
              <a:t>Soooo</a:t>
            </a:r>
            <a:r>
              <a:rPr lang="en-US" dirty="0"/>
              <a:t>, are all roots the same</a:t>
            </a:r>
            <a:br>
              <a:rPr lang="en-US" dirty="0"/>
            </a:br>
            <a:r>
              <a:rPr lang="en-US" dirty="0"/>
              <a:t> - alike in growth and function?</a:t>
            </a:r>
          </a:p>
        </p:txBody>
      </p:sp>
    </p:spTree>
    <p:extLst>
      <p:ext uri="{BB962C8B-B14F-4D97-AF65-F5344CB8AC3E}">
        <p14:creationId xmlns:p14="http://schemas.microsoft.com/office/powerpoint/2010/main" val="30264125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E16AC-1250-CBB7-1D63-180B5AD04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98" y="271101"/>
            <a:ext cx="9998657" cy="94569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C2987-743D-A3B9-2550-9EF19CC1CF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000" y="1620000"/>
            <a:ext cx="4594066" cy="365233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5B168B-D198-8331-5875-C10F73E830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41198" y="1620000"/>
            <a:ext cx="4594066" cy="365233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ACF97-72C8-A5E4-8301-D68893F84A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07634" y="6231870"/>
            <a:ext cx="4989270" cy="172562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2C8C54F-AA0B-6A3A-98EB-EB1A549940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  <a14:imgEffect>
                      <a14:brightnessContrast bright="1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998" y="250829"/>
            <a:ext cx="10897751" cy="5448151"/>
          </a:xfrm>
          <a:prstGeom prst="rect">
            <a:avLst/>
          </a:prstGeom>
        </p:spPr>
      </p:pic>
      <p:sp>
        <p:nvSpPr>
          <p:cNvPr id="7" name="Gerader Verbinder 5">
            <a:extLst>
              <a:ext uri="{FF2B5EF4-FFF2-40B4-BE49-F238E27FC236}">
                <a16:creationId xmlns:a16="http://schemas.microsoft.com/office/drawing/2014/main" id="{E09CDF26-2AE7-3888-9DD4-45B6F1308189}"/>
              </a:ext>
            </a:extLst>
          </p:cNvPr>
          <p:cNvSpPr/>
          <p:nvPr/>
        </p:nvSpPr>
        <p:spPr>
          <a:xfrm>
            <a:off x="864261" y="4611526"/>
            <a:ext cx="10101958" cy="0"/>
          </a:xfrm>
          <a:prstGeom prst="line">
            <a:avLst/>
          </a:prstGeom>
          <a:solidFill>
            <a:srgbClr val="F2F2F2">
              <a:alpha val="5000"/>
            </a:srgbClr>
          </a:solidFill>
          <a:ln w="2540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fr-FR">
              <a:solidFill>
                <a:srgbClr val="F2F2F2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23570B9-721D-8E0F-EFE3-F063E36C61AD}"/>
              </a:ext>
            </a:extLst>
          </p:cNvPr>
          <p:cNvCxnSpPr>
            <a:cxnSpLocks/>
          </p:cNvCxnSpPr>
          <p:nvPr/>
        </p:nvCxnSpPr>
        <p:spPr>
          <a:xfrm>
            <a:off x="1422400" y="4433454"/>
            <a:ext cx="632140" cy="4775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7C5386C-CA4B-61CB-B5A4-B332253035BD}"/>
              </a:ext>
            </a:extLst>
          </p:cNvPr>
          <p:cNvSpPr txBox="1"/>
          <p:nvPr/>
        </p:nvSpPr>
        <p:spPr>
          <a:xfrm>
            <a:off x="796249" y="4094900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sz="1400" dirty="0" err="1"/>
              <a:t>Minirhizotron</a:t>
            </a:r>
            <a:endParaRPr lang="en-US" sz="1400" dirty="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6D4309-A480-944C-6901-F35E56ECEAD7}"/>
              </a:ext>
            </a:extLst>
          </p:cNvPr>
          <p:cNvSpPr txBox="1"/>
          <p:nvPr/>
        </p:nvSpPr>
        <p:spPr>
          <a:xfrm>
            <a:off x="3656455" y="4024693"/>
            <a:ext cx="2502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sz="1400" dirty="0"/>
              <a:t>Root </a:t>
            </a:r>
            <a:r>
              <a:rPr lang="sv-SE" sz="1400" dirty="0" err="1"/>
              <a:t>Dendrometer</a:t>
            </a:r>
            <a:endParaRPr lang="en-US" sz="1400" dirty="0" err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2F0747-B837-D66E-A3BF-C9D3F1A422C6}"/>
              </a:ext>
            </a:extLst>
          </p:cNvPr>
          <p:cNvSpPr txBox="1"/>
          <p:nvPr/>
        </p:nvSpPr>
        <p:spPr>
          <a:xfrm>
            <a:off x="4133074" y="3408223"/>
            <a:ext cx="2502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sz="1400" dirty="0" err="1"/>
              <a:t>Stem</a:t>
            </a:r>
            <a:r>
              <a:rPr lang="sv-SE" sz="1400" dirty="0"/>
              <a:t> </a:t>
            </a:r>
            <a:r>
              <a:rPr lang="sv-SE" sz="1400" dirty="0" err="1"/>
              <a:t>Dendrometer</a:t>
            </a:r>
            <a:endParaRPr lang="en-US" sz="1400" dirty="0" err="1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35C74E-3666-5CC7-E935-F3D626C7D039}"/>
              </a:ext>
            </a:extLst>
          </p:cNvPr>
          <p:cNvCxnSpPr>
            <a:cxnSpLocks/>
          </p:cNvCxnSpPr>
          <p:nvPr/>
        </p:nvCxnSpPr>
        <p:spPr>
          <a:xfrm>
            <a:off x="4979186" y="4433454"/>
            <a:ext cx="632140" cy="4775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B1663A0-B10D-1191-10E1-79F8D1F16255}"/>
              </a:ext>
            </a:extLst>
          </p:cNvPr>
          <p:cNvCxnSpPr>
            <a:cxnSpLocks/>
          </p:cNvCxnSpPr>
          <p:nvPr/>
        </p:nvCxnSpPr>
        <p:spPr>
          <a:xfrm>
            <a:off x="5876556" y="3725819"/>
            <a:ext cx="632140" cy="4775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CE822EE9-90F3-EB9E-7C8F-FDFB4D543E04}"/>
              </a:ext>
            </a:extLst>
          </p:cNvPr>
          <p:cNvSpPr txBox="1">
            <a:spLocks/>
          </p:cNvSpPr>
          <p:nvPr/>
        </p:nvSpPr>
        <p:spPr>
          <a:xfrm>
            <a:off x="611998" y="271101"/>
            <a:ext cx="10969200" cy="104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/>
              <a:t>AG-BG </a:t>
            </a:r>
            <a:r>
              <a:rPr lang="sv-SE" dirty="0" err="1"/>
              <a:t>Continuum</a:t>
            </a:r>
            <a:endParaRPr lang="en-US" baseline="-25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9B9F27-44E7-B17E-E53C-24CB6757ECF0}"/>
              </a:ext>
            </a:extLst>
          </p:cNvPr>
          <p:cNvSpPr/>
          <p:nvPr/>
        </p:nvSpPr>
        <p:spPr>
          <a:xfrm>
            <a:off x="127355" y="896860"/>
            <a:ext cx="411932" cy="422300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</p:spTree>
    <p:extLst>
      <p:ext uri="{BB962C8B-B14F-4D97-AF65-F5344CB8AC3E}">
        <p14:creationId xmlns:p14="http://schemas.microsoft.com/office/powerpoint/2010/main" val="2091425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31399-EE04-7F01-15C1-1CF15A9AC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889C4-F565-DB93-4563-9856564877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07634" y="6231870"/>
            <a:ext cx="4989270" cy="172562"/>
          </a:xfrm>
        </p:spPr>
        <p:txBody>
          <a:bodyPr/>
          <a:lstStyle/>
          <a:p>
            <a:endParaRPr lang="en-US"/>
          </a:p>
        </p:txBody>
      </p:sp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F6979CC-4C55-76D2-F9DC-C6E1F2F9AE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2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297" y="271101"/>
            <a:ext cx="7260166" cy="5595514"/>
          </a:xfrm>
          <a:prstGeom prst="rect">
            <a:avLst/>
          </a:prstGeom>
        </p:spPr>
      </p:pic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61373B98-BAF6-F800-10F3-4F086E54476C}"/>
              </a:ext>
            </a:extLst>
          </p:cNvPr>
          <p:cNvSpPr/>
          <p:nvPr/>
        </p:nvSpPr>
        <p:spPr>
          <a:xfrm>
            <a:off x="3291250" y="2832702"/>
            <a:ext cx="331116" cy="322536"/>
          </a:xfrm>
          <a:prstGeom prst="mathMultiply">
            <a:avLst>
              <a:gd name="adj1" fmla="val 1624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33FB2F7A-B7D8-3816-94A3-1F274BE76F3B}"/>
              </a:ext>
            </a:extLst>
          </p:cNvPr>
          <p:cNvSpPr/>
          <p:nvPr/>
        </p:nvSpPr>
        <p:spPr>
          <a:xfrm>
            <a:off x="4608302" y="2446686"/>
            <a:ext cx="331116" cy="322536"/>
          </a:xfrm>
          <a:prstGeom prst="mathMultiply">
            <a:avLst>
              <a:gd name="adj1" fmla="val 1624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24333D0B-1E72-528A-1800-FAD3C1AA3152}"/>
              </a:ext>
            </a:extLst>
          </p:cNvPr>
          <p:cNvSpPr/>
          <p:nvPr/>
        </p:nvSpPr>
        <p:spPr>
          <a:xfrm>
            <a:off x="1214384" y="2763498"/>
            <a:ext cx="331116" cy="322536"/>
          </a:xfrm>
          <a:prstGeom prst="mathMultiply">
            <a:avLst>
              <a:gd name="adj1" fmla="val 1624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8453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9EACD-6681-EF08-9B5E-AABC45C7D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DBED8-924E-2A58-0249-FDD6BA5AD9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1245D9-532B-D559-914D-4542E10A99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F8A2E5-8B5F-2D8C-1017-1299C80C2B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486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87840-3803-C9E5-BCD2-7E823FEE1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6" descr="A tree roots on a hill&#10;&#10;Description automatically generated">
            <a:extLst>
              <a:ext uri="{FF2B5EF4-FFF2-40B4-BE49-F238E27FC236}">
                <a16:creationId xmlns:a16="http://schemas.microsoft.com/office/drawing/2014/main" id="{9C5248CE-641D-F976-16AD-B477E03E360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4960938"/>
          </a:xfrm>
          <a:prstGeom prst="rect">
            <a:avLst/>
          </a:prstGeom>
          <a:noFill/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B019E4A8-B0D7-86CB-E150-C1AE8084C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98" y="5075274"/>
            <a:ext cx="10969200" cy="583227"/>
          </a:xfrm>
        </p:spPr>
        <p:txBody>
          <a:bodyPr anchor="b">
            <a:normAutofit/>
          </a:bodyPr>
          <a:lstStyle/>
          <a:p>
            <a:pPr marL="914400" lvl="2" indent="0" algn="l">
              <a:buNone/>
            </a:pPr>
            <a:r>
              <a:rPr lang="sv-SE" sz="3200" b="1" dirty="0">
                <a:solidFill>
                  <a:schemeClr val="tx1"/>
                </a:solidFill>
              </a:rPr>
              <a:t>Thanks !!</a:t>
            </a:r>
          </a:p>
        </p:txBody>
      </p:sp>
    </p:spTree>
    <p:extLst>
      <p:ext uri="{BB962C8B-B14F-4D97-AF65-F5344CB8AC3E}">
        <p14:creationId xmlns:p14="http://schemas.microsoft.com/office/powerpoint/2010/main" val="2816421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D59AA2-7D36-ACDC-DE45-7A7971389AFF}"/>
              </a:ext>
            </a:extLst>
          </p:cNvPr>
          <p:cNvSpPr/>
          <p:nvPr/>
        </p:nvSpPr>
        <p:spPr>
          <a:xfrm>
            <a:off x="127355" y="896860"/>
            <a:ext cx="411932" cy="422300"/>
          </a:xfrm>
          <a:prstGeom prst="rect">
            <a:avLst/>
          </a:prstGeom>
          <a:solidFill>
            <a:srgbClr val="C38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F538D6-0F4F-FA37-69B3-D2E39F8DE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B24F10B-B010-1A0C-732E-84A5F44EDAB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802" y="1898919"/>
            <a:ext cx="6098652" cy="387476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3F76B10-7FD3-C8CE-CC06-80818567F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33" y="275160"/>
            <a:ext cx="10969200" cy="1044000"/>
          </a:xfrm>
        </p:spPr>
        <p:txBody>
          <a:bodyPr/>
          <a:lstStyle/>
          <a:p>
            <a:r>
              <a:rPr lang="sv-S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Your Equipment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67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456A45C0-0173-0FEB-EBCE-F2FF9A01773E}"/>
              </a:ext>
            </a:extLst>
          </p:cNvPr>
          <p:cNvGrpSpPr/>
          <p:nvPr/>
        </p:nvGrpSpPr>
        <p:grpSpPr>
          <a:xfrm>
            <a:off x="3443591" y="2968325"/>
            <a:ext cx="3724289" cy="2484502"/>
            <a:chOff x="3443591" y="2968325"/>
            <a:chExt cx="3724289" cy="248450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54DBB7C-F095-C17B-948E-50C46C5A2E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3591" y="2968325"/>
              <a:ext cx="3661570" cy="126389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8E9E8C7-03CF-A4F7-E555-36DC262372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43591" y="5087742"/>
              <a:ext cx="3724289" cy="36508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C9E0A1D-0520-E491-CB08-48DF45D0982C}"/>
              </a:ext>
            </a:extLst>
          </p:cNvPr>
          <p:cNvGrpSpPr/>
          <p:nvPr/>
        </p:nvGrpSpPr>
        <p:grpSpPr>
          <a:xfrm>
            <a:off x="792546" y="2049054"/>
            <a:ext cx="3773892" cy="860432"/>
            <a:chOff x="792546" y="2049054"/>
            <a:chExt cx="3773892" cy="860432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1B3BE49-E3ED-1123-1C96-13C181DF3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2546" y="2053970"/>
              <a:ext cx="918347" cy="855516"/>
            </a:xfrm>
            <a:prstGeom prst="rect">
              <a:avLst/>
            </a:prstGeom>
            <a:ln w="19050">
              <a:solidFill>
                <a:srgbClr val="2A4765"/>
              </a:solidFill>
            </a:ln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ABE3193-BE82-A1C2-83F6-A68824D35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47803" y="2049054"/>
              <a:ext cx="918347" cy="855516"/>
            </a:xfrm>
            <a:prstGeom prst="rect">
              <a:avLst/>
            </a:prstGeom>
            <a:ln w="19050">
              <a:solidFill>
                <a:srgbClr val="2A4765"/>
              </a:solidFill>
            </a:ln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6337FB63-6131-2480-81A3-7CE5971AB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48091" y="2049074"/>
              <a:ext cx="918347" cy="855477"/>
            </a:xfrm>
            <a:prstGeom prst="rect">
              <a:avLst/>
            </a:prstGeom>
            <a:ln w="19050">
              <a:solidFill>
                <a:srgbClr val="2A4765"/>
              </a:solidFill>
            </a:ln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6672F77-680F-1004-9E80-61F050960AB0}"/>
              </a:ext>
            </a:extLst>
          </p:cNvPr>
          <p:cNvGrpSpPr/>
          <p:nvPr/>
        </p:nvGrpSpPr>
        <p:grpSpPr>
          <a:xfrm>
            <a:off x="1532054" y="2237520"/>
            <a:ext cx="3739576" cy="855534"/>
            <a:chOff x="1532054" y="2237520"/>
            <a:chExt cx="3739576" cy="855534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F53DEBB-FB60-1DA8-EADE-5D17401AD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32054" y="2237537"/>
              <a:ext cx="918349" cy="855517"/>
            </a:xfrm>
            <a:prstGeom prst="rect">
              <a:avLst/>
            </a:prstGeom>
            <a:ln w="19050">
              <a:solidFill>
                <a:srgbClr val="2A4765"/>
              </a:solidFill>
            </a:ln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8D36BC2D-D2CD-1A23-347E-C7428C58D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41901" y="2237520"/>
              <a:ext cx="918348" cy="855516"/>
            </a:xfrm>
            <a:prstGeom prst="rect">
              <a:avLst/>
            </a:prstGeom>
            <a:ln w="19050">
              <a:solidFill>
                <a:srgbClr val="2A4765"/>
              </a:solidFill>
            </a:ln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9005896-714D-4D77-0E85-C6EB74CDF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53282" y="2237538"/>
              <a:ext cx="918348" cy="855477"/>
            </a:xfrm>
            <a:prstGeom prst="rect">
              <a:avLst/>
            </a:prstGeom>
            <a:ln w="19050">
              <a:solidFill>
                <a:srgbClr val="2A4765"/>
              </a:solidFill>
            </a:ln>
          </p:spPr>
        </p:pic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514E7E-8CED-617A-B1DA-B32BB6517E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Step 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2389B3-F273-C463-CADA-CC3F2694054D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546" y="4232224"/>
            <a:ext cx="4479084" cy="855518"/>
          </a:xfrm>
          <a:prstGeom prst="rect">
            <a:avLst/>
          </a:prstGeom>
          <a:ln w="19050">
            <a:solidFill>
              <a:srgbClr val="2A4765"/>
            </a:solidFill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F267433-6144-EDA6-1B46-886AA0CDD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33" y="275160"/>
            <a:ext cx="10969200" cy="1044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 Feature Stitching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F5EDF9-46A5-88BD-66B0-FC2D42E5847F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546" y="2057867"/>
            <a:ext cx="918347" cy="855517"/>
          </a:xfrm>
          <a:prstGeom prst="rect">
            <a:avLst/>
          </a:prstGeom>
          <a:ln w="19050">
            <a:solidFill>
              <a:srgbClr val="2A4765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681AD2-49D6-909E-E2C1-405ABB92DDE9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1111" y="2049055"/>
            <a:ext cx="925039" cy="864330"/>
          </a:xfrm>
          <a:prstGeom prst="rect">
            <a:avLst/>
          </a:prstGeom>
          <a:ln w="19050">
            <a:solidFill>
              <a:srgbClr val="2A4765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90C434-C42D-AB11-8CAD-01E1CC9AA09D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3643" y="2049015"/>
            <a:ext cx="925039" cy="855477"/>
          </a:xfrm>
          <a:prstGeom prst="rect">
            <a:avLst/>
          </a:prstGeom>
          <a:ln w="19050">
            <a:solidFill>
              <a:srgbClr val="2A4765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CFDBA84-A68E-8BA8-0B95-459F589B8D78}"/>
              </a:ext>
            </a:extLst>
          </p:cNvPr>
          <p:cNvPicPr>
            <a:picLocks noChangeAspect="1"/>
          </p:cNvPicPr>
          <p:nvPr/>
        </p:nvPicPr>
        <p:blipFill>
          <a:blip r:embed="rId22" cstate="email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1043" y="2237521"/>
            <a:ext cx="910586" cy="868646"/>
          </a:xfrm>
          <a:prstGeom prst="rect">
            <a:avLst/>
          </a:prstGeom>
          <a:ln w="19050">
            <a:solidFill>
              <a:srgbClr val="2A4765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6B49D4-F181-0B23-57CE-37D8A7093FB3}"/>
              </a:ext>
            </a:extLst>
          </p:cNvPr>
          <p:cNvPicPr>
            <a:picLocks noChangeAspect="1"/>
          </p:cNvPicPr>
          <p:nvPr/>
        </p:nvPicPr>
        <p:blipFill>
          <a:blip r:embed="rId24" cstate="email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9522" y="2237520"/>
            <a:ext cx="955132" cy="855517"/>
          </a:xfrm>
          <a:prstGeom prst="rect">
            <a:avLst/>
          </a:prstGeom>
          <a:ln w="19050">
            <a:solidFill>
              <a:srgbClr val="2A4765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F0D869-B930-116E-15EB-B2554FC92852}"/>
              </a:ext>
            </a:extLst>
          </p:cNvPr>
          <p:cNvPicPr>
            <a:picLocks noChangeAspect="1"/>
          </p:cNvPicPr>
          <p:nvPr/>
        </p:nvPicPr>
        <p:blipFill>
          <a:blip r:embed="rId26" cstate="email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2053" y="2250689"/>
            <a:ext cx="908841" cy="855518"/>
          </a:xfrm>
          <a:prstGeom prst="rect">
            <a:avLst/>
          </a:prstGeom>
          <a:ln w="19050">
            <a:solidFill>
              <a:srgbClr val="2A4765"/>
            </a:solidFill>
          </a:ln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48A0521-75AE-5C28-C66B-FEF497ACEC6D}"/>
              </a:ext>
            </a:extLst>
          </p:cNvPr>
          <p:cNvGrpSpPr/>
          <p:nvPr/>
        </p:nvGrpSpPr>
        <p:grpSpPr>
          <a:xfrm>
            <a:off x="7105161" y="2872689"/>
            <a:ext cx="2167317" cy="2719069"/>
            <a:chOff x="8077201" y="435630"/>
            <a:chExt cx="2768194" cy="5619730"/>
          </a:xfrm>
        </p:grpSpPr>
        <p:pic>
          <p:nvPicPr>
            <p:cNvPr id="18" name="Picture 17" descr="A black background with red dots&#10;&#10;Description automatically generated">
              <a:extLst>
                <a:ext uri="{FF2B5EF4-FFF2-40B4-BE49-F238E27FC236}">
                  <a16:creationId xmlns:a16="http://schemas.microsoft.com/office/drawing/2014/main" id="{46C19F74-8057-FD4A-02E1-8B2223DD54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 cstate="email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colorTemperature colorTemp="88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77201" y="633290"/>
              <a:ext cx="2768194" cy="5134930"/>
            </a:xfrm>
            <a:prstGeom prst="rect">
              <a:avLst/>
            </a:prstGeom>
            <a:ln w="19050">
              <a:solidFill>
                <a:srgbClr val="2A4765"/>
              </a:solidFill>
            </a:ln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79E4673-AD62-8308-3595-8DEA50672CE5}"/>
                </a:ext>
              </a:extLst>
            </p:cNvPr>
            <p:cNvCxnSpPr>
              <a:cxnSpLocks/>
            </p:cNvCxnSpPr>
            <p:nvPr/>
          </p:nvCxnSpPr>
          <p:spPr>
            <a:xfrm>
              <a:off x="9357175" y="435630"/>
              <a:ext cx="0" cy="561973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3E99FB6-C5C4-55F7-694C-C70D7620F12A}"/>
              </a:ext>
            </a:extLst>
          </p:cNvPr>
          <p:cNvSpPr/>
          <p:nvPr/>
        </p:nvSpPr>
        <p:spPr>
          <a:xfrm>
            <a:off x="2980378" y="4232224"/>
            <a:ext cx="699447" cy="85551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A26DE5-20CF-2F85-9F62-11B72BF66482}"/>
              </a:ext>
            </a:extLst>
          </p:cNvPr>
          <p:cNvSpPr/>
          <p:nvPr/>
        </p:nvSpPr>
        <p:spPr>
          <a:xfrm>
            <a:off x="127355" y="896860"/>
            <a:ext cx="411932" cy="422300"/>
          </a:xfrm>
          <a:prstGeom prst="rect">
            <a:avLst/>
          </a:prstGeom>
          <a:solidFill>
            <a:srgbClr val="C38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</p:spTree>
    <p:extLst>
      <p:ext uri="{BB962C8B-B14F-4D97-AF65-F5344CB8AC3E}">
        <p14:creationId xmlns:p14="http://schemas.microsoft.com/office/powerpoint/2010/main" val="2915730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5000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decel="5200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decel="5000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decel="5000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xit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xit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xit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xit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xit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xit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07407E-6 L -1.45833E-6 0.31505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74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2"/>
                                            </p:cond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07407E-6 L 3.54167E-6 0.28981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49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4"/>
                                            </p:cond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AC049-C110-6751-4A7D-C0D525F63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F1AFECEA-F0CB-434D-D0CA-C6C3D8100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98" y="5075275"/>
            <a:ext cx="10969200" cy="642620"/>
          </a:xfrm>
        </p:spPr>
        <p:txBody>
          <a:bodyPr/>
          <a:lstStyle/>
          <a:p>
            <a:pPr marL="914400" lvl="2" indent="0">
              <a:buNone/>
            </a:pPr>
            <a:r>
              <a:rPr lang="sv-SE" sz="3000" b="1" dirty="0" err="1">
                <a:latin typeface="+mj-lt"/>
              </a:rPr>
              <a:t>Reindeer</a:t>
            </a:r>
            <a:r>
              <a:rPr lang="sv-SE" sz="3000" b="1" dirty="0">
                <a:latin typeface="+mj-lt"/>
              </a:rPr>
              <a:t> </a:t>
            </a:r>
            <a:r>
              <a:rPr lang="sv-SE" sz="3000" b="1" dirty="0" err="1">
                <a:latin typeface="+mj-lt"/>
              </a:rPr>
              <a:t>Grazing</a:t>
            </a:r>
            <a:r>
              <a:rPr lang="sv-SE" sz="3000" b="1" dirty="0">
                <a:latin typeface="+mj-lt"/>
              </a:rPr>
              <a:t> – a Spatial Root </a:t>
            </a:r>
            <a:r>
              <a:rPr lang="sv-SE" sz="3000" b="1" dirty="0" err="1">
                <a:latin typeface="+mj-lt"/>
              </a:rPr>
              <a:t>Response</a:t>
            </a:r>
            <a:endParaRPr lang="sv-SE" sz="3000" b="1" dirty="0">
              <a:latin typeface="+mj-lt"/>
            </a:endParaRPr>
          </a:p>
        </p:txBody>
      </p:sp>
      <p:pic>
        <p:nvPicPr>
          <p:cNvPr id="6" name="Picture Placeholder 5" descr="A tree and dirt area&#10;&#10;Description automatically generated with medium confidence">
            <a:extLst>
              <a:ext uri="{FF2B5EF4-FFF2-40B4-BE49-F238E27FC236}">
                <a16:creationId xmlns:a16="http://schemas.microsoft.com/office/drawing/2014/main" id="{93112989-3D97-323E-056B-15CC04B68AC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3000"/>
                    </a14:imgEffect>
                    <a14:imgEffect>
                      <a14:brightnessContrast bright="-7000" contras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496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514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80E47-96E3-1FDF-7D14-A09B3177F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9BC8C-CD16-E80C-8652-B2BD8211F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 err="1"/>
              <a:t>Reindeer</a:t>
            </a:r>
            <a:r>
              <a:rPr lang="sv-SE" dirty="0"/>
              <a:t> </a:t>
            </a:r>
            <a:r>
              <a:rPr lang="sv-SE" dirty="0" err="1"/>
              <a:t>Exclosures</a:t>
            </a:r>
            <a:r>
              <a:rPr lang="sv-SE" dirty="0"/>
              <a:t> &gt;50 y (Border </a:t>
            </a:r>
            <a:r>
              <a:rPr lang="sv-SE" dirty="0" err="1"/>
              <a:t>Fences</a:t>
            </a:r>
            <a:r>
              <a:rPr lang="sv-SE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FD7D9-634E-5093-45C9-0F92F354D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7807" y="1825625"/>
            <a:ext cx="5517265" cy="4351338"/>
          </a:xfrm>
        </p:spPr>
        <p:txBody>
          <a:bodyPr>
            <a:normAutofit/>
          </a:bodyPr>
          <a:lstStyle/>
          <a:p>
            <a:endParaRPr lang="sv-SE" dirty="0">
              <a:latin typeface="Recia" pitchFamily="50" charset="0"/>
            </a:endParaRPr>
          </a:p>
          <a:p>
            <a:endParaRPr lang="sv-SE" dirty="0">
              <a:latin typeface="Recia" pitchFamily="50" charset="0"/>
            </a:endParaRPr>
          </a:p>
          <a:p>
            <a:pPr marL="0" indent="0">
              <a:buNone/>
            </a:pPr>
            <a:endParaRPr lang="sv-SE" dirty="0">
              <a:latin typeface="Recia" pitchFamily="50" charset="0"/>
            </a:endParaRPr>
          </a:p>
          <a:p>
            <a:endParaRPr lang="sv-SE" dirty="0">
              <a:latin typeface="Recia" pitchFamily="50" charset="0"/>
            </a:endParaRPr>
          </a:p>
          <a:p>
            <a:endParaRPr lang="en-US" dirty="0">
              <a:latin typeface="Recia" pitchFamily="50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099CB8-5C8A-4F19-E2F3-FB95046B2C6F}"/>
              </a:ext>
            </a:extLst>
          </p:cNvPr>
          <p:cNvGrpSpPr/>
          <p:nvPr/>
        </p:nvGrpSpPr>
        <p:grpSpPr>
          <a:xfrm>
            <a:off x="838200" y="1690688"/>
            <a:ext cx="4443919" cy="4272368"/>
            <a:chOff x="838200" y="1690687"/>
            <a:chExt cx="4925992" cy="461751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C8B6A0D-384D-2691-6B58-B7E9A351E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8200" y="1690687"/>
              <a:ext cx="4925992" cy="4617515"/>
            </a:xfrm>
            <a:prstGeom prst="rect">
              <a:avLst/>
            </a:prstGeom>
          </p:spPr>
        </p:pic>
        <p:sp>
          <p:nvSpPr>
            <p:cNvPr id="15" name="Cross 14">
              <a:extLst>
                <a:ext uri="{FF2B5EF4-FFF2-40B4-BE49-F238E27FC236}">
                  <a16:creationId xmlns:a16="http://schemas.microsoft.com/office/drawing/2014/main" id="{34E3F27A-F07C-033F-1525-2F81F9BD8E12}"/>
                </a:ext>
              </a:extLst>
            </p:cNvPr>
            <p:cNvSpPr/>
            <p:nvPr/>
          </p:nvSpPr>
          <p:spPr>
            <a:xfrm rot="3024654">
              <a:off x="3964309" y="3400511"/>
              <a:ext cx="179921" cy="180573"/>
            </a:xfrm>
            <a:prstGeom prst="plus">
              <a:avLst>
                <a:gd name="adj" fmla="val 41667"/>
              </a:avLst>
            </a:prstGeom>
            <a:ln>
              <a:solidFill>
                <a:srgbClr val="C0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ecia" pitchFamily="50" charset="0"/>
              </a:endParaRPr>
            </a:p>
          </p:txBody>
        </p:sp>
        <p:sp>
          <p:nvSpPr>
            <p:cNvPr id="16" name="Cross 15">
              <a:extLst>
                <a:ext uri="{FF2B5EF4-FFF2-40B4-BE49-F238E27FC236}">
                  <a16:creationId xmlns:a16="http://schemas.microsoft.com/office/drawing/2014/main" id="{9DA9E2CE-9E36-368A-68B2-B6B728A83559}"/>
                </a:ext>
              </a:extLst>
            </p:cNvPr>
            <p:cNvSpPr/>
            <p:nvPr/>
          </p:nvSpPr>
          <p:spPr>
            <a:xfrm rot="3024654">
              <a:off x="3133412" y="2861118"/>
              <a:ext cx="179921" cy="180573"/>
            </a:xfrm>
            <a:prstGeom prst="plus">
              <a:avLst>
                <a:gd name="adj" fmla="val 41667"/>
              </a:avLst>
            </a:prstGeom>
            <a:ln>
              <a:solidFill>
                <a:srgbClr val="C0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ecia" pitchFamily="50" charset="0"/>
              </a:endParaRPr>
            </a:p>
          </p:txBody>
        </p:sp>
        <p:sp>
          <p:nvSpPr>
            <p:cNvPr id="17" name="Cross 16">
              <a:extLst>
                <a:ext uri="{FF2B5EF4-FFF2-40B4-BE49-F238E27FC236}">
                  <a16:creationId xmlns:a16="http://schemas.microsoft.com/office/drawing/2014/main" id="{D3708F9B-DEE8-212A-1287-6FA7AAAB202C}"/>
                </a:ext>
              </a:extLst>
            </p:cNvPr>
            <p:cNvSpPr/>
            <p:nvPr/>
          </p:nvSpPr>
          <p:spPr>
            <a:xfrm rot="3024654">
              <a:off x="2316503" y="3654423"/>
              <a:ext cx="179921" cy="180573"/>
            </a:xfrm>
            <a:prstGeom prst="plus">
              <a:avLst>
                <a:gd name="adj" fmla="val 41667"/>
              </a:avLst>
            </a:prstGeom>
            <a:ln>
              <a:solidFill>
                <a:srgbClr val="C0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ecia" pitchFamily="50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19A30FF-5A12-BAE9-1580-9BAD608C0D75}"/>
              </a:ext>
            </a:extLst>
          </p:cNvPr>
          <p:cNvSpPr txBox="1"/>
          <p:nvPr/>
        </p:nvSpPr>
        <p:spPr>
          <a:xfrm>
            <a:off x="3162651" y="3472774"/>
            <a:ext cx="1325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>
                <a:solidFill>
                  <a:schemeClr val="bg1"/>
                </a:solidFill>
                <a:latin typeface="Recia" pitchFamily="50" charset="0"/>
              </a:rPr>
              <a:t>Raja-Jooseppi</a:t>
            </a:r>
            <a:endParaRPr lang="en-US" sz="1400" dirty="0">
              <a:solidFill>
                <a:schemeClr val="bg1"/>
              </a:solidFill>
              <a:latin typeface="Recia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3A9021-AC19-8DC4-3617-EAA4DE457083}"/>
              </a:ext>
            </a:extLst>
          </p:cNvPr>
          <p:cNvSpPr txBox="1"/>
          <p:nvPr/>
        </p:nvSpPr>
        <p:spPr>
          <a:xfrm>
            <a:off x="2612512" y="3063089"/>
            <a:ext cx="73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>
                <a:solidFill>
                  <a:schemeClr val="bg1"/>
                </a:solidFill>
                <a:latin typeface="Recia" pitchFamily="50" charset="0"/>
              </a:rPr>
              <a:t>Angeli</a:t>
            </a:r>
            <a:endParaRPr lang="en-US" sz="1400" dirty="0">
              <a:solidFill>
                <a:schemeClr val="bg1"/>
              </a:solidFill>
              <a:latin typeface="Recia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08CB50-EEF1-EB67-D9BF-84C869DB293A}"/>
              </a:ext>
            </a:extLst>
          </p:cNvPr>
          <p:cNvSpPr txBox="1"/>
          <p:nvPr/>
        </p:nvSpPr>
        <p:spPr>
          <a:xfrm>
            <a:off x="1636925" y="3871574"/>
            <a:ext cx="1342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err="1">
                <a:solidFill>
                  <a:schemeClr val="bg1"/>
                </a:solidFill>
                <a:latin typeface="Recia" pitchFamily="50" charset="0"/>
              </a:rPr>
              <a:t>Kätkäsuvanto</a:t>
            </a:r>
            <a:endParaRPr lang="en-US" sz="1400" dirty="0">
              <a:solidFill>
                <a:schemeClr val="bg1"/>
              </a:solidFill>
              <a:latin typeface="Recia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483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E2DA6-1713-8ABE-730C-CFFB5BD60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ree, sky, outdoor&#10;&#10;Description automatically generated">
            <a:extLst>
              <a:ext uri="{FF2B5EF4-FFF2-40B4-BE49-F238E27FC236}">
                <a16:creationId xmlns:a16="http://schemas.microsoft.com/office/drawing/2014/main" id="{DD529016-D7D9-1B96-D8DF-CFDBFB3839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11998" y="1488807"/>
            <a:ext cx="5648840" cy="4266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689E30-179B-5838-31F4-682D61C8D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Horizontal</a:t>
            </a:r>
            <a:r>
              <a:rPr lang="sv-SE" dirty="0"/>
              <a:t> 					  	 </a:t>
            </a:r>
            <a:r>
              <a:rPr lang="sv-SE" dirty="0" err="1"/>
              <a:t>Vertical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C08E8A-BA28-BF59-4CA8-F89DDAF2DC6B}"/>
              </a:ext>
            </a:extLst>
          </p:cNvPr>
          <p:cNvCxnSpPr>
            <a:cxnSpLocks/>
          </p:cNvCxnSpPr>
          <p:nvPr/>
        </p:nvCxnSpPr>
        <p:spPr>
          <a:xfrm flipV="1">
            <a:off x="3063721" y="3806611"/>
            <a:ext cx="783082" cy="396056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9227A98-E5BC-27E9-44E7-E1DD1AF302F0}"/>
              </a:ext>
            </a:extLst>
          </p:cNvPr>
          <p:cNvSpPr txBox="1"/>
          <p:nvPr/>
        </p:nvSpPr>
        <p:spPr>
          <a:xfrm>
            <a:off x="3727427" y="3148758"/>
            <a:ext cx="675292" cy="369332"/>
          </a:xfrm>
          <a:prstGeom prst="rect">
            <a:avLst/>
          </a:prstGeom>
          <a:solidFill>
            <a:srgbClr val="FFFFFF">
              <a:alpha val="34118"/>
            </a:srgbClr>
          </a:solidFill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accent4">
                    <a:lumMod val="75000"/>
                  </a:schemeClr>
                </a:solidFill>
              </a:rPr>
              <a:t>1 m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86C2A77-F30F-8389-BB1B-907A90D2890E}"/>
              </a:ext>
            </a:extLst>
          </p:cNvPr>
          <p:cNvCxnSpPr>
            <a:cxnSpLocks/>
          </p:cNvCxnSpPr>
          <p:nvPr/>
        </p:nvCxnSpPr>
        <p:spPr>
          <a:xfrm>
            <a:off x="3996641" y="3579486"/>
            <a:ext cx="0" cy="454251"/>
          </a:xfrm>
          <a:prstGeom prst="straightConnector1">
            <a:avLst/>
          </a:prstGeom>
          <a:ln w="444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0371CAA-07A8-075A-8767-E1FFD61D37C4}"/>
              </a:ext>
            </a:extLst>
          </p:cNvPr>
          <p:cNvSpPr txBox="1"/>
          <p:nvPr/>
        </p:nvSpPr>
        <p:spPr>
          <a:xfrm>
            <a:off x="4661851" y="2750914"/>
            <a:ext cx="715219" cy="369332"/>
          </a:xfrm>
          <a:prstGeom prst="rect">
            <a:avLst/>
          </a:prstGeom>
          <a:solidFill>
            <a:srgbClr val="FFFFFF">
              <a:alpha val="34118"/>
            </a:srgbClr>
          </a:solidFill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accent4">
                    <a:lumMod val="75000"/>
                  </a:schemeClr>
                </a:solidFill>
              </a:rPr>
              <a:t>2 m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E2BD18-9B67-EDEA-F715-5C32008BAD94}"/>
              </a:ext>
            </a:extLst>
          </p:cNvPr>
          <p:cNvSpPr txBox="1"/>
          <p:nvPr/>
        </p:nvSpPr>
        <p:spPr>
          <a:xfrm>
            <a:off x="5637950" y="2331787"/>
            <a:ext cx="783082" cy="369332"/>
          </a:xfrm>
          <a:prstGeom prst="rect">
            <a:avLst/>
          </a:prstGeom>
          <a:solidFill>
            <a:srgbClr val="FFFFFF">
              <a:alpha val="34118"/>
            </a:srgbClr>
          </a:solidFill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accent4">
                    <a:lumMod val="75000"/>
                  </a:schemeClr>
                </a:solidFill>
              </a:rPr>
              <a:t>3 m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202B195-9D4B-D28B-F35E-F46F493CC576}"/>
              </a:ext>
            </a:extLst>
          </p:cNvPr>
          <p:cNvCxnSpPr>
            <a:cxnSpLocks/>
          </p:cNvCxnSpPr>
          <p:nvPr/>
        </p:nvCxnSpPr>
        <p:spPr>
          <a:xfrm>
            <a:off x="4943872" y="3133899"/>
            <a:ext cx="0" cy="454251"/>
          </a:xfrm>
          <a:prstGeom prst="straightConnector1">
            <a:avLst/>
          </a:prstGeom>
          <a:ln w="444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811F2A-BFD9-1CEA-8E26-E9B56BE101F7}"/>
              </a:ext>
            </a:extLst>
          </p:cNvPr>
          <p:cNvCxnSpPr>
            <a:cxnSpLocks/>
          </p:cNvCxnSpPr>
          <p:nvPr/>
        </p:nvCxnSpPr>
        <p:spPr>
          <a:xfrm>
            <a:off x="5918225" y="2679648"/>
            <a:ext cx="0" cy="454251"/>
          </a:xfrm>
          <a:prstGeom prst="straightConnector1">
            <a:avLst/>
          </a:prstGeom>
          <a:ln w="444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D5C4A82-BA02-9A90-4A12-4FAB4F0FBB2B}"/>
              </a:ext>
            </a:extLst>
          </p:cNvPr>
          <p:cNvGrpSpPr/>
          <p:nvPr/>
        </p:nvGrpSpPr>
        <p:grpSpPr>
          <a:xfrm>
            <a:off x="7950700" y="2034660"/>
            <a:ext cx="3769667" cy="2762376"/>
            <a:chOff x="7950700" y="2034660"/>
            <a:chExt cx="3769667" cy="2762376"/>
          </a:xfrm>
        </p:grpSpPr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029D73F9-5DDD-E3BC-3270-32ABB61AE247}"/>
                </a:ext>
              </a:extLst>
            </p:cNvPr>
            <p:cNvSpPr/>
            <p:nvPr/>
          </p:nvSpPr>
          <p:spPr>
            <a:xfrm>
              <a:off x="9114744" y="4130694"/>
              <a:ext cx="1048327" cy="666342"/>
            </a:xfrm>
            <a:prstGeom prst="can">
              <a:avLst>
                <a:gd name="adj" fmla="val 50000"/>
              </a:avLst>
            </a:prstGeom>
            <a:solidFill>
              <a:srgbClr val="B08200">
                <a:alpha val="90000"/>
              </a:srgbClr>
            </a:solidFill>
            <a:ln>
              <a:solidFill>
                <a:srgbClr val="000000"/>
              </a:solidFill>
            </a:ln>
            <a:effectLst>
              <a:innerShdw blurRad="63500" dist="50800" dir="5400000">
                <a:schemeClr val="accent4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ylinder 55">
              <a:extLst>
                <a:ext uri="{FF2B5EF4-FFF2-40B4-BE49-F238E27FC236}">
                  <a16:creationId xmlns:a16="http://schemas.microsoft.com/office/drawing/2014/main" id="{907C6FF5-8C72-DAEA-0901-EC5A3234C2BF}"/>
                </a:ext>
              </a:extLst>
            </p:cNvPr>
            <p:cNvSpPr/>
            <p:nvPr/>
          </p:nvSpPr>
          <p:spPr>
            <a:xfrm>
              <a:off x="8883621" y="3622004"/>
              <a:ext cx="1048327" cy="666342"/>
            </a:xfrm>
            <a:prstGeom prst="can">
              <a:avLst>
                <a:gd name="adj" fmla="val 50000"/>
              </a:avLst>
            </a:prstGeom>
            <a:solidFill>
              <a:srgbClr val="B08200">
                <a:alpha val="90000"/>
              </a:srgbClr>
            </a:solidFill>
            <a:ln>
              <a:solidFill>
                <a:srgbClr val="000000"/>
              </a:solidFill>
            </a:ln>
            <a:effectLst>
              <a:innerShdw blurRad="63500" dist="50800" dir="5400000">
                <a:schemeClr val="accent4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ylinder 54">
              <a:extLst>
                <a:ext uri="{FF2B5EF4-FFF2-40B4-BE49-F238E27FC236}">
                  <a16:creationId xmlns:a16="http://schemas.microsoft.com/office/drawing/2014/main" id="{C59358D2-6D90-6D4F-2FA8-5EDC01412F1B}"/>
                </a:ext>
              </a:extLst>
            </p:cNvPr>
            <p:cNvSpPr/>
            <p:nvPr/>
          </p:nvSpPr>
          <p:spPr>
            <a:xfrm>
              <a:off x="8703298" y="3116690"/>
              <a:ext cx="1048327" cy="666342"/>
            </a:xfrm>
            <a:prstGeom prst="can">
              <a:avLst>
                <a:gd name="adj" fmla="val 50000"/>
              </a:avLst>
            </a:prstGeom>
            <a:solidFill>
              <a:srgbClr val="B08200">
                <a:alpha val="90000"/>
              </a:srgbClr>
            </a:solidFill>
            <a:ln>
              <a:solidFill>
                <a:srgbClr val="000000"/>
              </a:solidFill>
            </a:ln>
            <a:effectLst>
              <a:innerShdw blurRad="63500" dist="50800" dir="5400000">
                <a:schemeClr val="accent4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BBC458DC-FEDA-0E76-0932-40C718E3A5E8}"/>
                </a:ext>
              </a:extLst>
            </p:cNvPr>
            <p:cNvSpPr/>
            <p:nvPr/>
          </p:nvSpPr>
          <p:spPr>
            <a:xfrm>
              <a:off x="8447157" y="2577520"/>
              <a:ext cx="1048327" cy="666342"/>
            </a:xfrm>
            <a:prstGeom prst="can">
              <a:avLst>
                <a:gd name="adj" fmla="val 50000"/>
              </a:avLst>
            </a:prstGeom>
            <a:solidFill>
              <a:srgbClr val="B08200">
                <a:alpha val="90000"/>
              </a:srgbClr>
            </a:solidFill>
            <a:ln>
              <a:solidFill>
                <a:srgbClr val="000000"/>
              </a:solidFill>
            </a:ln>
            <a:effectLst>
              <a:innerShdw blurRad="63500" dist="50800" dir="5400000">
                <a:schemeClr val="accent4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620C05DA-3A96-45FB-EE72-275EDD720DE9}"/>
                </a:ext>
              </a:extLst>
            </p:cNvPr>
            <p:cNvSpPr/>
            <p:nvPr/>
          </p:nvSpPr>
          <p:spPr>
            <a:xfrm>
              <a:off x="8209973" y="2038350"/>
              <a:ext cx="1048327" cy="666342"/>
            </a:xfrm>
            <a:prstGeom prst="can">
              <a:avLst>
                <a:gd name="adj" fmla="val 50000"/>
              </a:avLst>
            </a:prstGeom>
            <a:solidFill>
              <a:srgbClr val="B08200">
                <a:alpha val="90000"/>
              </a:srgbClr>
            </a:solidFill>
            <a:ln>
              <a:solidFill>
                <a:srgbClr val="000000"/>
              </a:solidFill>
            </a:ln>
            <a:effectLst>
              <a:innerShdw blurRad="63500" dist="50800" dir="5400000">
                <a:schemeClr val="accent4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8A6599B-7BDA-097F-A909-47273071FBC6}"/>
                </a:ext>
              </a:extLst>
            </p:cNvPr>
            <p:cNvSpPr txBox="1"/>
            <p:nvPr/>
          </p:nvSpPr>
          <p:spPr>
            <a:xfrm>
              <a:off x="9751625" y="2077120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Recia" pitchFamily="50" charset="0"/>
                </a:rPr>
                <a:t>0-5 cm</a:t>
              </a:r>
              <a:endParaRPr lang="en-US" dirty="0">
                <a:latin typeface="Recia" pitchFamily="50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87FC476-B4F7-534B-9BC9-EFB577730191}"/>
                </a:ext>
              </a:extLst>
            </p:cNvPr>
            <p:cNvSpPr txBox="1"/>
            <p:nvPr/>
          </p:nvSpPr>
          <p:spPr>
            <a:xfrm>
              <a:off x="9964454" y="2648218"/>
              <a:ext cx="9829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Recia" pitchFamily="50" charset="0"/>
                </a:rPr>
                <a:t>5-10 cm</a:t>
              </a:r>
              <a:endParaRPr lang="en-US" dirty="0">
                <a:latin typeface="Recia" pitchFamily="50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CB278DA-491D-47E8-88B9-39481302EDF0}"/>
                </a:ext>
              </a:extLst>
            </p:cNvPr>
            <p:cNvSpPr txBox="1"/>
            <p:nvPr/>
          </p:nvSpPr>
          <p:spPr>
            <a:xfrm>
              <a:off x="10193293" y="3168204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Recia" pitchFamily="50" charset="0"/>
                </a:rPr>
                <a:t>10-15 cm</a:t>
              </a:r>
              <a:endParaRPr lang="en-US" dirty="0">
                <a:latin typeface="Recia" pitchFamily="50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89453F9-5182-A8BD-6F59-BDE3953750D8}"/>
                </a:ext>
              </a:extLst>
            </p:cNvPr>
            <p:cNvSpPr txBox="1"/>
            <p:nvPr/>
          </p:nvSpPr>
          <p:spPr>
            <a:xfrm>
              <a:off x="10412653" y="3678543"/>
              <a:ext cx="10967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Recia" pitchFamily="50" charset="0"/>
                </a:rPr>
                <a:t>15-20 cm</a:t>
              </a:r>
              <a:endParaRPr lang="en-US" dirty="0">
                <a:latin typeface="Recia" pitchFamily="50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3722125-C9BA-38E0-F016-7DBB7A072C03}"/>
                </a:ext>
              </a:extLst>
            </p:cNvPr>
            <p:cNvSpPr txBox="1"/>
            <p:nvPr/>
          </p:nvSpPr>
          <p:spPr>
            <a:xfrm>
              <a:off x="10596341" y="4279199"/>
              <a:ext cx="1124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Recia" pitchFamily="50" charset="0"/>
                </a:rPr>
                <a:t>20-25 cm</a:t>
              </a:r>
              <a:endParaRPr lang="en-US" dirty="0">
                <a:latin typeface="Recia" pitchFamily="50" charset="0"/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8666EE8-96D6-EC39-ECB7-10C302AE5DD2}"/>
                </a:ext>
              </a:extLst>
            </p:cNvPr>
            <p:cNvCxnSpPr>
              <a:cxnSpLocks/>
            </p:cNvCxnSpPr>
            <p:nvPr/>
          </p:nvCxnSpPr>
          <p:spPr>
            <a:xfrm>
              <a:off x="7950700" y="2034660"/>
              <a:ext cx="0" cy="2762376"/>
            </a:xfrm>
            <a:prstGeom prst="straightConnector1">
              <a:avLst/>
            </a:prstGeom>
            <a:ln w="4445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75CE97D-AC55-4E45-3B5A-D7D23A91DA4B}"/>
              </a:ext>
            </a:extLst>
          </p:cNvPr>
          <p:cNvCxnSpPr>
            <a:cxnSpLocks/>
          </p:cNvCxnSpPr>
          <p:nvPr/>
        </p:nvCxnSpPr>
        <p:spPr>
          <a:xfrm flipV="1">
            <a:off x="4071561" y="3318838"/>
            <a:ext cx="783082" cy="396056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D93343F-4E1A-9C23-3889-E011073470B6}"/>
              </a:ext>
            </a:extLst>
          </p:cNvPr>
          <p:cNvCxnSpPr>
            <a:cxnSpLocks/>
          </p:cNvCxnSpPr>
          <p:nvPr/>
        </p:nvCxnSpPr>
        <p:spPr>
          <a:xfrm flipV="1">
            <a:off x="5071667" y="2843697"/>
            <a:ext cx="783082" cy="396056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3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33ED0-C1A6-A41B-BEB0-109F7E2AB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0B76E-7B3E-99C7-F1F7-BEE80A960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Recia" pitchFamily="50" charset="0"/>
              </a:rPr>
              <a:t>Sampling Process</a:t>
            </a:r>
            <a:endParaRPr lang="en-US" dirty="0">
              <a:latin typeface="Recia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9F5F27A-5CB9-D02B-C963-0B1F7B39EF96}"/>
              </a:ext>
            </a:extLst>
          </p:cNvPr>
          <p:cNvGrpSpPr/>
          <p:nvPr/>
        </p:nvGrpSpPr>
        <p:grpSpPr>
          <a:xfrm>
            <a:off x="838201" y="1645959"/>
            <a:ext cx="9667672" cy="4210092"/>
            <a:chOff x="838200" y="1645959"/>
            <a:chExt cx="10626564" cy="4846918"/>
          </a:xfrm>
        </p:grpSpPr>
        <p:pic>
          <p:nvPicPr>
            <p:cNvPr id="8" name="Picture 7" descr="A picture containing grass, outdoor, tree, field&#10;&#10;Description automatically generated">
              <a:extLst>
                <a:ext uri="{FF2B5EF4-FFF2-40B4-BE49-F238E27FC236}">
                  <a16:creationId xmlns:a16="http://schemas.microsoft.com/office/drawing/2014/main" id="{417FDA98-548C-2E0B-AEAB-96D794994D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8200" y="1645959"/>
              <a:ext cx="7270376" cy="4846918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F6FF641-54F8-2FA1-3082-3F9D9EFA0920}"/>
                </a:ext>
              </a:extLst>
            </p:cNvPr>
            <p:cNvCxnSpPr>
              <a:cxnSpLocks/>
            </p:cNvCxnSpPr>
            <p:nvPr/>
          </p:nvCxnSpPr>
          <p:spPr>
            <a:xfrm>
              <a:off x="3133344" y="4285623"/>
              <a:ext cx="3787645" cy="1938393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63B7663-2D71-2CB6-1AA1-0C2912C76B5D}"/>
                </a:ext>
              </a:extLst>
            </p:cNvPr>
            <p:cNvSpPr txBox="1"/>
            <p:nvPr/>
          </p:nvSpPr>
          <p:spPr>
            <a:xfrm>
              <a:off x="5144805" y="4895003"/>
              <a:ext cx="10891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24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1m</a:t>
              </a:r>
              <a:endPara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D36EFF-1775-3790-AC91-C96330569628}"/>
                </a:ext>
              </a:extLst>
            </p:cNvPr>
            <p:cNvSpPr txBox="1"/>
            <p:nvPr/>
          </p:nvSpPr>
          <p:spPr>
            <a:xfrm>
              <a:off x="4055695" y="4321372"/>
              <a:ext cx="10891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24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2m</a:t>
              </a:r>
              <a:endPara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38EEA5F-7095-9DD6-470A-CD0D6C9D997D}"/>
                </a:ext>
              </a:extLst>
            </p:cNvPr>
            <p:cNvSpPr txBox="1"/>
            <p:nvPr/>
          </p:nvSpPr>
          <p:spPr>
            <a:xfrm>
              <a:off x="2999232" y="3878131"/>
              <a:ext cx="11739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24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3m</a:t>
              </a:r>
              <a:endPara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C6FA08D-C45B-BAE3-DE94-3215F8277EC4}"/>
                </a:ext>
              </a:extLst>
            </p:cNvPr>
            <p:cNvCxnSpPr>
              <a:cxnSpLocks/>
            </p:cNvCxnSpPr>
            <p:nvPr/>
          </p:nvCxnSpPr>
          <p:spPr>
            <a:xfrm>
              <a:off x="5240528" y="5710233"/>
              <a:ext cx="0" cy="454251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389B420-16D2-FB78-D0F5-B8267D528B04}"/>
                </a:ext>
              </a:extLst>
            </p:cNvPr>
            <p:cNvCxnSpPr>
              <a:cxnSpLocks/>
            </p:cNvCxnSpPr>
            <p:nvPr/>
          </p:nvCxnSpPr>
          <p:spPr>
            <a:xfrm>
              <a:off x="3980688" y="5100845"/>
              <a:ext cx="0" cy="454251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C47A0A3-AB96-85C7-789E-457F9B9FE8A8}"/>
                </a:ext>
              </a:extLst>
            </p:cNvPr>
            <p:cNvCxnSpPr>
              <a:cxnSpLocks/>
            </p:cNvCxnSpPr>
            <p:nvPr/>
          </p:nvCxnSpPr>
          <p:spPr>
            <a:xfrm>
              <a:off x="3096768" y="4552205"/>
              <a:ext cx="0" cy="454251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" name="Picture 2" descr="A picture containing outdoor, person&#10;&#10;Description automatically generated">
              <a:extLst>
                <a:ext uri="{FF2B5EF4-FFF2-40B4-BE49-F238E27FC236}">
                  <a16:creationId xmlns:a16="http://schemas.microsoft.com/office/drawing/2014/main" id="{5E20B9F0-2F02-5B93-2161-D681AD4308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7454200" y="2482313"/>
              <a:ext cx="4846918" cy="31742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623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169D5-D46F-EE3B-FE09-84FD2DAF6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52E30-E8BA-B5C0-F573-009B14ED0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Soil</a:t>
            </a:r>
            <a:r>
              <a:rPr lang="sv-SE" dirty="0"/>
              <a:t> Climate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309566-96DD-FB79-4EFF-FEF637CDE6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" name="Content Placeholder 2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1B5A119A-6C65-558F-3267-EA933F727BD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998" y="1673501"/>
            <a:ext cx="6720419" cy="4032250"/>
          </a:xfrm>
        </p:spPr>
      </p:pic>
      <p:pic>
        <p:nvPicPr>
          <p:cNvPr id="13" name="Content Placeholder 5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4CA03106-1763-87C0-9A11-7F2B02F41C0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420" y="1581089"/>
            <a:ext cx="3225799" cy="403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09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BE994-7811-B06C-DB2D-E501B2F15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C771E-913A-B713-82A7-299C4A757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Horizontal</a:t>
            </a:r>
            <a:r>
              <a:rPr lang="sv-SE" dirty="0"/>
              <a:t> </a:t>
            </a:r>
            <a:r>
              <a:rPr lang="sv-SE" dirty="0" err="1"/>
              <a:t>Homogeneity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185FB-3A7F-98D3-1332-5FFB795CC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Placeholder 6" descr="A graph of a graph showing a variety of squares&#10;&#10;Description automatically generated with medium confidence">
            <a:extLst>
              <a:ext uri="{FF2B5EF4-FFF2-40B4-BE49-F238E27FC236}">
                <a16:creationId xmlns:a16="http://schemas.microsoft.com/office/drawing/2014/main" id="{55D6DD74-8EE7-D69B-A1F5-EF8B094B912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3"/>
          <a:stretch/>
        </p:blipFill>
        <p:spPr>
          <a:xfrm>
            <a:off x="5794559" y="1770434"/>
            <a:ext cx="6161280" cy="367091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C4703D-444E-1F7E-2EF0-87B9F69E6A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7177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LANGUAGETEXTBOX" val="Eng US"/>
</p:tagLst>
</file>

<file path=ppt/theme/theme1.xml><?xml version="1.0" encoding="utf-8"?>
<a:theme xmlns:a="http://schemas.openxmlformats.org/drawingml/2006/main" name="Umeå University">
  <a:themeElements>
    <a:clrScheme name="Umeå Universitet">
      <a:dk1>
        <a:sysClr val="windowText" lastClr="000000"/>
      </a:dk1>
      <a:lt1>
        <a:sysClr val="window" lastClr="FFFFFF"/>
      </a:lt1>
      <a:dk2>
        <a:srgbClr val="5F5F5F"/>
      </a:dk2>
      <a:lt2>
        <a:srgbClr val="E6E6E6"/>
      </a:lt2>
      <a:accent1>
        <a:srgbClr val="2A4765"/>
      </a:accent1>
      <a:accent2>
        <a:srgbClr val="EABAB9"/>
      </a:accent2>
      <a:accent3>
        <a:srgbClr val="73A790"/>
      </a:accent3>
      <a:accent4>
        <a:srgbClr val="D7B17C"/>
      </a:accent4>
      <a:accent5>
        <a:srgbClr val="F1EFE4"/>
      </a:accent5>
      <a:accent6>
        <a:srgbClr val="EDDDDB"/>
      </a:accent6>
      <a:hlink>
        <a:srgbClr val="000000"/>
      </a:hlink>
      <a:folHlink>
        <a:srgbClr val="000000"/>
      </a:folHlink>
    </a:clrScheme>
    <a:fontScheme name="Umeå Universite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meå University.potx" id="{E3C5656B-35AD-450D-A128-4E45BD968332}" vid="{B70D4C27-4D17-48F1-9DBE-2092ABBBC469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13b610e-d3b5-490f-b165-988100e8232a}" enabled="1" method="Standard" siteId="{5a4ba6f9-f531-4f32-9467-398f19e69de4}" contentBits="1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UMU_Presentation_EN</Template>
  <TotalTime>16594</TotalTime>
  <Words>317</Words>
  <Application>Microsoft Office PowerPoint</Application>
  <PresentationFormat>Widescreen</PresentationFormat>
  <Paragraphs>113</Paragraphs>
  <Slides>38</Slides>
  <Notes>7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Recia</vt:lpstr>
      <vt:lpstr>Verdana</vt:lpstr>
      <vt:lpstr>Wingdings</vt:lpstr>
      <vt:lpstr>Umeå University</vt:lpstr>
      <vt:lpstr>Spatial &amp; Temporal  Root Dynamics</vt:lpstr>
      <vt:lpstr>Questions</vt:lpstr>
      <vt:lpstr>PowerPoint Presentation</vt:lpstr>
      <vt:lpstr>Reindeer Grazing – a Spatial Root Response</vt:lpstr>
      <vt:lpstr>Reindeer Exclosures &gt;50 y (Border Fences)</vt:lpstr>
      <vt:lpstr>Horizontal          Vertical</vt:lpstr>
      <vt:lpstr>Sampling Process</vt:lpstr>
      <vt:lpstr>Soil Climate</vt:lpstr>
      <vt:lpstr>Horizontal Homogeneity</vt:lpstr>
      <vt:lpstr>Vertical Shift</vt:lpstr>
      <vt:lpstr>Questions</vt:lpstr>
      <vt:lpstr>Questions</vt:lpstr>
      <vt:lpstr>PowerPoint Presentation</vt:lpstr>
      <vt:lpstr>Minirhizotrons and Us</vt:lpstr>
      <vt:lpstr>AI Magic ✨</vt:lpstr>
      <vt:lpstr>Depth Mapping</vt:lpstr>
      <vt:lpstr>Continuous Depth</vt:lpstr>
      <vt:lpstr>Temporal Comparison – Turnover/Phenology</vt:lpstr>
      <vt:lpstr>Temporal Comparison – Spatial Hotzones</vt:lpstr>
      <vt:lpstr>Root Dynamics between years and seasons</vt:lpstr>
      <vt:lpstr>Multi-Year Dataset (Fen &amp; Forest)</vt:lpstr>
      <vt:lpstr>Continuous Depth Distribution</vt:lpstr>
      <vt:lpstr>Above and Below are Temporally Linked</vt:lpstr>
      <vt:lpstr>Spring Phenology (2023) 2024</vt:lpstr>
      <vt:lpstr>PhenoLink (2023)</vt:lpstr>
      <vt:lpstr>PhenoLink (2023)</vt:lpstr>
      <vt:lpstr>PowerPoint Presentation</vt:lpstr>
      <vt:lpstr>What about Methane?</vt:lpstr>
      <vt:lpstr>Roots &amp; CH4</vt:lpstr>
      <vt:lpstr>Deep Oxygen?</vt:lpstr>
      <vt:lpstr>PowerPoint Presentation</vt:lpstr>
      <vt:lpstr>Soooo, are all roots the same  - alike in growth and function?</vt:lpstr>
      <vt:lpstr>PowerPoint Presentation</vt:lpstr>
      <vt:lpstr>PowerPoint Presentation</vt:lpstr>
      <vt:lpstr>PowerPoint Presentation</vt:lpstr>
      <vt:lpstr>Thanks !!</vt:lpstr>
      <vt:lpstr>Your Equipment</vt:lpstr>
      <vt:lpstr>Key Feature Stitching</vt:lpstr>
    </vt:vector>
  </TitlesOfParts>
  <Company>ITS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Spatial-temporal Root Dynamics</dc:title>
  <dc:creator>Johannes Cunow</dc:creator>
  <cp:lastModifiedBy>Johannes Cunow</cp:lastModifiedBy>
  <cp:revision>49</cp:revision>
  <cp:lastPrinted>2024-02-14T13:42:12Z</cp:lastPrinted>
  <dcterms:created xsi:type="dcterms:W3CDTF">2024-01-06T14:49:17Z</dcterms:created>
  <dcterms:modified xsi:type="dcterms:W3CDTF">2024-03-31T12:36:47Z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Umeå University:6</vt:lpwstr>
  </property>
  <property fmtid="{D5CDD505-2E9C-101B-9397-08002B2CF9AE}" pid="3" name="ClassificationContentMarkingHeaderText">
    <vt:lpwstr>Begränsad delning</vt:lpwstr>
  </property>
</Properties>
</file>